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4"/>
    <p:sldMasterId id="2147483780" r:id="rId5"/>
    <p:sldMasterId id="2147483804" r:id="rId6"/>
    <p:sldMasterId id="2147483822" r:id="rId7"/>
  </p:sldMasterIdLst>
  <p:notesMasterIdLst>
    <p:notesMasterId r:id="rId47"/>
  </p:notesMasterIdLst>
  <p:handoutMasterIdLst>
    <p:handoutMasterId r:id="rId48"/>
  </p:handoutMasterIdLst>
  <p:sldIdLst>
    <p:sldId id="269" r:id="rId8"/>
    <p:sldId id="305" r:id="rId9"/>
    <p:sldId id="261" r:id="rId10"/>
    <p:sldId id="262" r:id="rId11"/>
    <p:sldId id="263" r:id="rId12"/>
    <p:sldId id="266" r:id="rId13"/>
    <p:sldId id="265" r:id="rId14"/>
    <p:sldId id="264" r:id="rId15"/>
    <p:sldId id="268" r:id="rId16"/>
    <p:sldId id="302" r:id="rId17"/>
    <p:sldId id="307" r:id="rId18"/>
    <p:sldId id="273" r:id="rId19"/>
    <p:sldId id="260" r:id="rId20"/>
    <p:sldId id="290" r:id="rId21"/>
    <p:sldId id="274" r:id="rId22"/>
    <p:sldId id="257" r:id="rId23"/>
    <p:sldId id="293" r:id="rId24"/>
    <p:sldId id="294" r:id="rId25"/>
    <p:sldId id="295" r:id="rId26"/>
    <p:sldId id="306" r:id="rId27"/>
    <p:sldId id="277" r:id="rId28"/>
    <p:sldId id="278" r:id="rId29"/>
    <p:sldId id="279" r:id="rId30"/>
    <p:sldId id="280" r:id="rId31"/>
    <p:sldId id="281" r:id="rId32"/>
    <p:sldId id="282" r:id="rId33"/>
    <p:sldId id="284" r:id="rId34"/>
    <p:sldId id="285" r:id="rId35"/>
    <p:sldId id="283" r:id="rId36"/>
    <p:sldId id="275" r:id="rId37"/>
    <p:sldId id="286" r:id="rId38"/>
    <p:sldId id="287" r:id="rId39"/>
    <p:sldId id="291" r:id="rId40"/>
    <p:sldId id="258" r:id="rId41"/>
    <p:sldId id="259" r:id="rId42"/>
    <p:sldId id="292" r:id="rId43"/>
    <p:sldId id="296" r:id="rId44"/>
    <p:sldId id="288" r:id="rId45"/>
    <p:sldId id="289" r:id="rId46"/>
  </p:sldIdLst>
  <p:sldSz cx="12192000" cy="6858000"/>
  <p:notesSz cx="6858000" cy="9144000"/>
  <p:defaultTextStyle>
    <a:defPPr rtl="0">
      <a:defRPr lang="pt-b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6" d="100"/>
          <a:sy n="96" d="100"/>
        </p:scale>
        <p:origin x="364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1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BR" noProof="1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9451BE0-6BC3-409B-BABD-6A0AEC930652}" type="datetime1">
              <a:rPr lang="pt-BR" noProof="1" smtClean="0"/>
              <a:t>10/02/2025</a:t>
            </a:fld>
            <a:endParaRPr lang="pt-BR" noProof="1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BR" noProof="1"/>
          </a:p>
        </p:txBody>
      </p:sp>
      <p:sp>
        <p:nvSpPr>
          <p:cNvPr id="5" name="Espaço Reservado para o Número do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063CFFE-8462-416E-AEB2-4E7281CE0770}" type="slidenum">
              <a:rPr lang="pt-BR" noProof="1" dirty="0" smtClean="0"/>
              <a:t>‹nº›</a:t>
            </a:fld>
            <a:endParaRPr lang="pt-BR" noProof="1"/>
          </a:p>
        </p:txBody>
      </p:sp>
    </p:spTree>
    <p:extLst>
      <p:ext uri="{BB962C8B-B14F-4D97-AF65-F5344CB8AC3E}">
        <p14:creationId xmlns:p14="http://schemas.microsoft.com/office/powerpoint/2010/main" val="41397077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BR" noProof="1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5BBE6C5-4048-4AB5-A9FB-5B0F0F0C31B0}" type="datetime1">
              <a:rPr lang="pt-BR" noProof="1" smtClean="0"/>
              <a:t>10/02/2025</a:t>
            </a:fld>
            <a:endParaRPr lang="pt-BR" noProof="1"/>
          </a:p>
        </p:txBody>
      </p:sp>
      <p:sp>
        <p:nvSpPr>
          <p:cNvPr id="4" name="Espaço Reservado para Imagem do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t-BR" noProof="1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t-BR" noProof="1"/>
              <a:t>Clique para editar o texto Mestre</a:t>
            </a:r>
          </a:p>
          <a:p>
            <a:pPr lvl="1" rtl="0"/>
            <a:r>
              <a:rPr lang="pt-BR" noProof="1"/>
              <a:t>Segundo nível</a:t>
            </a:r>
          </a:p>
          <a:p>
            <a:pPr lvl="2" rtl="0"/>
            <a:r>
              <a:rPr lang="pt-BR" noProof="1"/>
              <a:t>Terceiro nível</a:t>
            </a:r>
          </a:p>
          <a:p>
            <a:pPr lvl="3" rtl="0"/>
            <a:r>
              <a:rPr lang="pt-BR" noProof="1"/>
              <a:t>Quarto nível</a:t>
            </a:r>
          </a:p>
          <a:p>
            <a:pPr lvl="4" rtl="0"/>
            <a:r>
              <a:rPr lang="pt-BR" noProof="1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BR" noProof="1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14E81925-CA98-455D-A45B-7A71D36D9055}" type="slidenum">
              <a:rPr lang="pt-BR" noProof="1" dirty="0" smtClean="0"/>
              <a:t>‹nº›</a:t>
            </a:fld>
            <a:endParaRPr lang="pt-BR" noProof="1"/>
          </a:p>
        </p:txBody>
      </p:sp>
    </p:spTree>
    <p:extLst>
      <p:ext uri="{BB962C8B-B14F-4D97-AF65-F5344CB8AC3E}">
        <p14:creationId xmlns:p14="http://schemas.microsoft.com/office/powerpoint/2010/main" val="62909414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 noProof="1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14E81925-CA98-455D-A45B-7A71D36D9055}" type="slidenum">
              <a:rPr lang="pt-BR" noProof="1" smtClean="0"/>
              <a:t>1</a:t>
            </a:fld>
            <a:endParaRPr lang="pt-BR" noProof="1"/>
          </a:p>
        </p:txBody>
      </p:sp>
    </p:spTree>
    <p:extLst>
      <p:ext uri="{BB962C8B-B14F-4D97-AF65-F5344CB8AC3E}">
        <p14:creationId xmlns:p14="http://schemas.microsoft.com/office/powerpoint/2010/main" val="551268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tângulo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tângulo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tângulo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upo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Conector Reto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to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561708" y="2091263"/>
            <a:ext cx="9068586" cy="2590800"/>
          </a:xfrm>
        </p:spPr>
        <p:txBody>
          <a:bodyPr tIns="45720" bIns="45720" rtlCol="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pt-BR" noProof="1"/>
              <a:t>Clique para editar o estilo de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1562100" y="4682062"/>
            <a:ext cx="9070848" cy="457201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BR" noProof="1"/>
              <a:t>Clique para editar o estilo de subtítulo Mestre</a:t>
            </a:r>
          </a:p>
        </p:txBody>
      </p:sp>
      <p:sp>
        <p:nvSpPr>
          <p:cNvPr id="20" name="Espaço Reservado para Data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 rtlCol="0"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rtl="0"/>
            <a:fld id="{7156691B-606A-4A18-9040-DF3BBD39CE59}" type="datetime1">
              <a:rPr lang="pt-BR" noProof="1" smtClean="0"/>
              <a:t>10/02/2025</a:t>
            </a:fld>
            <a:endParaRPr lang="pt-BR" noProof="1"/>
          </a:p>
        </p:txBody>
      </p:sp>
      <p:sp>
        <p:nvSpPr>
          <p:cNvPr id="21" name="Espaço Reservado para Rodapé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pt-BR" noProof="1"/>
          </a:p>
        </p:txBody>
      </p:sp>
      <p:sp>
        <p:nvSpPr>
          <p:cNvPr id="22" name="Espaço reservado para o número do slide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4FAB73BC-B049-4115-A692-8D63A059BFB8}" type="slidenum">
              <a:rPr lang="pt-BR" noProof="1" dirty="0" smtClean="0"/>
              <a:pPr rtl="0"/>
              <a:t>‹nº›</a:t>
            </a:fld>
            <a:endParaRPr lang="pt-BR" noProof="1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1"/>
              <a:t>Clique para editar o estilo de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pt-BR" noProof="1"/>
              <a:t>Clique para editar o texto Mestre</a:t>
            </a:r>
          </a:p>
          <a:p>
            <a:pPr lvl="1" rtl="0"/>
            <a:r>
              <a:rPr lang="pt-BR" noProof="1"/>
              <a:t>Segundo nível</a:t>
            </a:r>
          </a:p>
          <a:p>
            <a:pPr lvl="2" rtl="0"/>
            <a:r>
              <a:rPr lang="pt-BR" noProof="1"/>
              <a:t>Terceiro nível</a:t>
            </a:r>
          </a:p>
          <a:p>
            <a:pPr lvl="3" rtl="0"/>
            <a:r>
              <a:rPr lang="pt-BR" noProof="1"/>
              <a:t>Quarto nível</a:t>
            </a:r>
          </a:p>
          <a:p>
            <a:pPr lvl="4" rtl="0"/>
            <a:r>
              <a:rPr lang="pt-BR" noProof="1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17F0DAB-B11F-4860-8696-BDB4D10266BE}" type="datetime1">
              <a:rPr lang="pt-BR" noProof="1" smtClean="0"/>
              <a:t>10/02/2025</a:t>
            </a:fld>
            <a:endParaRPr lang="pt-BR" noProof="1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1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pt-BR" noProof="1" dirty="0" smtClean="0"/>
              <a:t>‹nº›</a:t>
            </a:fld>
            <a:endParaRPr lang="pt-BR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 hasCustomPrompt="1"/>
          </p:nvPr>
        </p:nvSpPr>
        <p:spPr>
          <a:xfrm>
            <a:off x="8991600" y="762000"/>
            <a:ext cx="2362200" cy="5257800"/>
          </a:xfrm>
        </p:spPr>
        <p:txBody>
          <a:bodyPr vert="eaVert" rtlCol="0"/>
          <a:lstStyle/>
          <a:p>
            <a:pPr rtl="0"/>
            <a:r>
              <a:rPr lang="pt-BR" noProof="1"/>
              <a:t>Clique para editar o estilo de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762000"/>
            <a:ext cx="8077200" cy="5257800"/>
          </a:xfrm>
        </p:spPr>
        <p:txBody>
          <a:bodyPr vert="eaVert" rtlCol="0"/>
          <a:lstStyle/>
          <a:p>
            <a:pPr lvl="0" rtl="0"/>
            <a:r>
              <a:rPr lang="pt-BR" noProof="1"/>
              <a:t>Clique para editar o texto Mestre</a:t>
            </a:r>
          </a:p>
          <a:p>
            <a:pPr lvl="1" rtl="0"/>
            <a:r>
              <a:rPr lang="pt-BR" noProof="1"/>
              <a:t>Segundo nível</a:t>
            </a:r>
          </a:p>
          <a:p>
            <a:pPr lvl="2" rtl="0"/>
            <a:r>
              <a:rPr lang="pt-BR" noProof="1"/>
              <a:t>Terceiro nível</a:t>
            </a:r>
          </a:p>
          <a:p>
            <a:pPr lvl="3" rtl="0"/>
            <a:r>
              <a:rPr lang="pt-BR" noProof="1"/>
              <a:t>Quarto nível</a:t>
            </a:r>
          </a:p>
          <a:p>
            <a:pPr lvl="4" rtl="0"/>
            <a:r>
              <a:rPr lang="pt-BR" noProof="1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71159DC-B34B-4036-AA64-C9B3D7ECE26A}" type="datetime1">
              <a:rPr lang="pt-BR" noProof="1" smtClean="0"/>
              <a:t>10/02/2025</a:t>
            </a:fld>
            <a:endParaRPr lang="pt-BR" noProof="1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1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pt-BR" noProof="1" dirty="0" smtClean="0"/>
              <a:t>‹nº›</a:t>
            </a:fld>
            <a:endParaRPr lang="pt-BR" noProof="1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8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8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6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597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199">
                <a:solidFill>
                  <a:schemeClr val="tx1"/>
                </a:solidFill>
              </a:defRPr>
            </a:lvl1pPr>
            <a:lvl2pPr marL="457063" indent="0" algn="ctr">
              <a:buNone/>
              <a:defRPr sz="2199"/>
            </a:lvl2pPr>
            <a:lvl3pPr marL="914126" indent="0" algn="ctr">
              <a:buNone/>
              <a:defRPr sz="2199"/>
            </a:lvl3pPr>
            <a:lvl4pPr marL="1371189" indent="0" algn="ctr">
              <a:buNone/>
              <a:defRPr sz="1999"/>
            </a:lvl4pPr>
            <a:lvl5pPr marL="1828251" indent="0" algn="ctr">
              <a:buNone/>
              <a:defRPr sz="1999"/>
            </a:lvl5pPr>
            <a:lvl6pPr marL="2285314" indent="0" algn="ctr">
              <a:buNone/>
              <a:defRPr sz="1999"/>
            </a:lvl6pPr>
            <a:lvl7pPr marL="2742377" indent="0" algn="ctr">
              <a:buNone/>
              <a:defRPr sz="1999"/>
            </a:lvl7pPr>
            <a:lvl8pPr marL="3199440" indent="0" algn="ctr">
              <a:buNone/>
              <a:defRPr sz="1999"/>
            </a:lvl8pPr>
            <a:lvl9pPr marL="3656503" indent="0" algn="ctr">
              <a:buNone/>
              <a:defRPr sz="1999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2/10/2025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4" y="4289334"/>
            <a:ext cx="1193868" cy="640080"/>
          </a:xfrm>
        </p:spPr>
        <p:txBody>
          <a:bodyPr/>
          <a:lstStyle>
            <a:lvl1pPr>
              <a:defRPr sz="2799"/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2484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2/10/2025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6499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9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7998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5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999">
                <a:solidFill>
                  <a:schemeClr val="tx1"/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8" y="6272786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2/10/2025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6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799"/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3694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1999"/>
            </a:lvl1pPr>
            <a:lvl2pPr>
              <a:defRPr sz="1799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1999"/>
            </a:lvl1pPr>
            <a:lvl2pPr>
              <a:defRPr sz="1799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2/10/2025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549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1999" b="1">
                <a:solidFill>
                  <a:schemeClr val="accent1">
                    <a:lumMod val="75000"/>
                  </a:schemeClr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1999"/>
            </a:lvl1pPr>
            <a:lvl2pPr>
              <a:defRPr sz="1799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1999" b="1">
                <a:solidFill>
                  <a:schemeClr val="accent1">
                    <a:lumMod val="75000"/>
                  </a:schemeClr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1999"/>
            </a:lvl1pPr>
            <a:lvl2pPr>
              <a:defRPr sz="1799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2/10/2025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7570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2/10/2025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5756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2/10/2025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7725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2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199" b="1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1999"/>
            </a:lvl1pPr>
            <a:lvl2pPr>
              <a:defRPr sz="1799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2/10/2025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6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243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1"/>
              <a:t>Clique para editar o estilo de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pt-BR" noProof="1"/>
              <a:t>Clique para editar o texto Mestre</a:t>
            </a:r>
          </a:p>
          <a:p>
            <a:pPr lvl="1" rtl="0"/>
            <a:r>
              <a:rPr lang="pt-BR" noProof="1"/>
              <a:t>Segundo nível</a:t>
            </a:r>
          </a:p>
          <a:p>
            <a:pPr lvl="2" rtl="0"/>
            <a:r>
              <a:rPr lang="pt-BR" noProof="1"/>
              <a:t>Terceiro nível</a:t>
            </a:r>
          </a:p>
          <a:p>
            <a:pPr lvl="3" rtl="0"/>
            <a:r>
              <a:rPr lang="pt-BR" noProof="1"/>
              <a:t>Quarto nível</a:t>
            </a:r>
          </a:p>
          <a:p>
            <a:pPr lvl="4" rtl="0"/>
            <a:r>
              <a:rPr lang="pt-BR" noProof="1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ED139B4-631E-4B47-85D1-A55966C69E5D}" type="datetime1">
              <a:rPr lang="pt-BR" noProof="1" smtClean="0"/>
              <a:t>10/02/2025</a:t>
            </a:fld>
            <a:endParaRPr lang="pt-BR" noProof="1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1"/>
          </a:p>
        </p:txBody>
      </p:sp>
      <p:sp>
        <p:nvSpPr>
          <p:cNvPr id="9" name="Espaço Reservado para o Número do Slid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pt-BR" noProof="1" dirty="0" smtClean="0"/>
              <a:pPr rtl="0"/>
              <a:t>‹nº›</a:t>
            </a:fld>
            <a:endParaRPr lang="pt-BR" noProof="1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2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199" b="1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2/10/2025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6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0110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2/10/2025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7580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2/10/2025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3840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9529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99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3299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42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1327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3666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545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ângulo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tângulo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tângulo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tângulo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upo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Conector Reto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reto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Reto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563623" y="2094309"/>
            <a:ext cx="9070848" cy="2587752"/>
          </a:xfrm>
        </p:spPr>
        <p:txBody>
          <a:bodyPr rtlCol="0"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pt-BR" noProof="1"/>
              <a:t>Clique para editar o estilo de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1563624" y="4682062"/>
            <a:ext cx="9070848" cy="457200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 noProof="1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 rtlCol="0"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rtl="0"/>
            <a:fld id="{B8CC2601-A1F2-4767-BE9E-A8DFF34EE86C}" type="datetime1">
              <a:rPr lang="pt-BR" noProof="1" smtClean="0"/>
              <a:t>10/02/2025</a:t>
            </a:fld>
            <a:endParaRPr lang="pt-BR" noProof="1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endParaRPr lang="pt-BR" noProof="1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 rtlCol="0"/>
          <a:lstStyle/>
          <a:p>
            <a:pPr rtl="0"/>
            <a:fld id="{4FAB73BC-B049-4115-A692-8D63A059BFB8}" type="slidenum">
              <a:rPr lang="pt-BR" noProof="1" dirty="0" smtClean="0"/>
              <a:t>‹nº›</a:t>
            </a:fld>
            <a:endParaRPr lang="pt-BR" noProof="1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7699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7793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9321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9633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207958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4086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6482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5349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4709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99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BR" noProof="1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 hasCustomPrompt="1"/>
          </p:nvPr>
        </p:nvSpPr>
        <p:spPr>
          <a:xfrm>
            <a:off x="1066800" y="2103120"/>
            <a:ext cx="475488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 noProof="1"/>
              <a:t>Clique para editar o texto Mestre</a:t>
            </a:r>
          </a:p>
          <a:p>
            <a:pPr lvl="1" rtl="0"/>
            <a:r>
              <a:rPr lang="pt-BR" noProof="1"/>
              <a:t>Segundo nível</a:t>
            </a:r>
          </a:p>
          <a:p>
            <a:pPr lvl="2" rtl="0"/>
            <a:r>
              <a:rPr lang="pt-BR" noProof="1"/>
              <a:t>Terceiro nível</a:t>
            </a:r>
          </a:p>
          <a:p>
            <a:pPr lvl="3" rtl="0"/>
            <a:r>
              <a:rPr lang="pt-BR" noProof="1"/>
              <a:t>Quarto nível</a:t>
            </a:r>
          </a:p>
          <a:p>
            <a:pPr lvl="4" rtl="0"/>
            <a:r>
              <a:rPr lang="pt-BR" noProof="1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 hasCustomPrompt="1"/>
          </p:nvPr>
        </p:nvSpPr>
        <p:spPr>
          <a:xfrm>
            <a:off x="6370320" y="2103120"/>
            <a:ext cx="475488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 noProof="1"/>
              <a:t>Clique para editar o texto Mestre</a:t>
            </a:r>
          </a:p>
          <a:p>
            <a:pPr lvl="1" rtl="0"/>
            <a:r>
              <a:rPr lang="pt-BR" noProof="1"/>
              <a:t>Segundo nível</a:t>
            </a:r>
          </a:p>
          <a:p>
            <a:pPr lvl="2" rtl="0"/>
            <a:r>
              <a:rPr lang="pt-BR" noProof="1"/>
              <a:t>Terceiro nível</a:t>
            </a:r>
          </a:p>
          <a:p>
            <a:pPr lvl="3" rtl="0"/>
            <a:r>
              <a:rPr lang="pt-BR" noProof="1"/>
              <a:t>Quarto nível</a:t>
            </a:r>
          </a:p>
          <a:p>
            <a:pPr lvl="4" rtl="0"/>
            <a:r>
              <a:rPr lang="pt-BR" noProof="1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7E702AC-717B-4531-ADF0-0E86CFAEDDAC}" type="datetime1">
              <a:rPr lang="pt-BR" noProof="1" smtClean="0"/>
              <a:t>10/02/2025</a:t>
            </a:fld>
            <a:endParaRPr lang="pt-BR" noProof="1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1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pt-BR" noProof="1" dirty="0" smtClean="0"/>
              <a:t>‹nº›</a:t>
            </a:fld>
            <a:endParaRPr lang="pt-BR" noProof="1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rtlCol="0"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8" name="Espaço Reservado para Data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0472D23-6933-4398-B088-86D87D4569A8}" type="datetime1">
              <a:rPr lang="pt-BR" smtClean="0"/>
              <a:t>10/02/2025</a:t>
            </a:fld>
            <a:endParaRPr lang="en-US" dirty="0"/>
          </a:p>
        </p:txBody>
      </p:sp>
      <p:sp>
        <p:nvSpPr>
          <p:cNvPr id="9" name="Espaço Reservado para Rodapé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0" name="Espaço reservado para o número do slide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3658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 rtlCol="0"/>
          <a:lstStyle/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 rtlCol="0"/>
          <a:lstStyle/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8" name="Espaço Reservado para Data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6866A0C-EEE8-4DE1-9ECF-51EC9C0B8BE2}" type="datetime1">
              <a:rPr lang="pt-BR" smtClean="0"/>
              <a:t>10/02/2025</a:t>
            </a:fld>
            <a:endParaRPr lang="en-US" dirty="0"/>
          </a:p>
        </p:txBody>
      </p:sp>
      <p:sp>
        <p:nvSpPr>
          <p:cNvPr id="9" name="Espaço Reservado para Rodapé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0" name="Espaço reservado para o número do slide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5640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rtlCol="0"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/>
              <a:t>Clique para editar os estilos de texto Mestres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9F9B11C-AD18-4A04-821E-C5366FCA14C8}" type="datetime1">
              <a:rPr lang="pt-BR" smtClean="0"/>
              <a:t>10/02/2025</a:t>
            </a:fld>
            <a:endParaRPr lang="en-US" dirty="0"/>
          </a:p>
        </p:txBody>
      </p:sp>
      <p:sp>
        <p:nvSpPr>
          <p:cNvPr id="9" name="Espaço Reservado para Rodapé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0" name="Espaço reservado para o número do slide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914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rtlCol="0"/>
          <a:lstStyle/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 rtlCol="0">
            <a:normAutofit/>
          </a:bodyPr>
          <a:lstStyle/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 rtlCol="0">
            <a:normAutofit/>
          </a:bodyPr>
          <a:lstStyle/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34586AC-0217-4567-B29B-23EE9A9222A5}" type="datetime1">
              <a:rPr lang="pt-BR" smtClean="0"/>
              <a:t>10/02/2025</a:t>
            </a:fld>
            <a:endParaRPr lang="en-US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779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rtlCol="0"/>
          <a:lstStyle/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rtlCol="0"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rtlCol="0" anchor="t">
            <a:normAutofit/>
          </a:bodyPr>
          <a:lstStyle/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rtlCol="0"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rtlCol="0" anchor="t">
            <a:normAutofit/>
          </a:bodyPr>
          <a:lstStyle/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5EA9A4D-5B4A-4536-B4F3-3781F06B7402}" type="datetime1">
              <a:rPr lang="pt-BR" smtClean="0"/>
              <a:t>10/02/2025</a:t>
            </a:fld>
            <a:endParaRPr lang="en-US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9" name="Espaço Reservado para o Número do Slid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6734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 rtlCol="0"/>
          <a:lstStyle/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5D2EFA0-DD31-4334-BD97-CA68CA1EAF7D}" type="datetime1">
              <a:rPr lang="pt-BR" smtClean="0"/>
              <a:t>10/02/2025</a:t>
            </a:fld>
            <a:endParaRPr lang="en-US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5" name="Espaço Reservado para o Número do Slid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5457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422C804-0B7D-49A4-9AA4-17093ACFAE26}" type="datetime1">
              <a:rPr lang="pt-BR" smtClean="0"/>
              <a:t>10/02/2025</a:t>
            </a:fld>
            <a:endParaRPr lang="en-US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3531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767857" y="933450"/>
            <a:ext cx="3031852" cy="1722419"/>
          </a:xfrm>
        </p:spPr>
        <p:txBody>
          <a:bodyPr rtlCol="0"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pt-br" dirty="0"/>
              <a:t>Clique para editar o estilo de título Mestre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rtlCol="0"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t-BR"/>
              <a:t>Clique para editar os estilos de texto Mestres</a:t>
            </a:r>
          </a:p>
        </p:txBody>
      </p:sp>
      <p:sp>
        <p:nvSpPr>
          <p:cNvPr id="8" name="Espaço Reservado para Data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 rtlCol="0"/>
          <a:lstStyle/>
          <a:p>
            <a:pPr rtl="0"/>
            <a:fld id="{F26C5998-667C-4083-8EAC-8B78C6E30EC5}" type="datetime1">
              <a:rPr lang="pt-BR" smtClean="0"/>
              <a:t>10/02/2025</a:t>
            </a:fld>
            <a:endParaRPr lang="en-US" dirty="0"/>
          </a:p>
        </p:txBody>
      </p:sp>
      <p:sp>
        <p:nvSpPr>
          <p:cNvPr id="10" name="Espaço Reservado para Rodapé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1" name="Espaço Reservado para o Número do Slide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 rtlCol="0"/>
          <a:lstStyle/>
          <a:p>
            <a:pPr rtl="0"/>
            <a:fld id="{3A98EE3D-8CD1-4C3F-BD1C-C98C9596463C}" type="slidenum">
              <a:rPr lang="en-US" smtClean="0"/>
              <a:pPr rtl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7066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rtlCol="0"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Imagem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rtlCol="0"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CBC8F94-10C4-4E0E-B702-FA76FB225505}" type="datetime1">
              <a:rPr lang="pt-BR" smtClean="0"/>
              <a:t>10/02/2025</a:t>
            </a:fld>
            <a:endParaRPr lang="en-US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algn="l" rtl="0"/>
            <a:endParaRPr lang="en-US" dirty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8934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 rtlCol="0"/>
          <a:lstStyle/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28CAC3A-C360-423D-8EE7-1FC8754818CB}" type="datetime1">
              <a:rPr lang="pt-BR" smtClean="0"/>
              <a:t>10/02/2025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710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1"/>
              <a:t>Clique para editar o estilo de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1069848" y="2074334"/>
            <a:ext cx="4754880" cy="640080"/>
          </a:xfrm>
        </p:spPr>
        <p:txBody>
          <a:bodyPr rtlCol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1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 hasCustomPrompt="1"/>
          </p:nvPr>
        </p:nvSpPr>
        <p:spPr>
          <a:xfrm>
            <a:off x="1069848" y="2755898"/>
            <a:ext cx="4754880" cy="320040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 noProof="1"/>
              <a:t>Clique para editar o texto Mestre</a:t>
            </a:r>
          </a:p>
          <a:p>
            <a:pPr lvl="1" rtl="0"/>
            <a:r>
              <a:rPr lang="pt-BR" noProof="1"/>
              <a:t>Segundo nível</a:t>
            </a:r>
          </a:p>
          <a:p>
            <a:pPr lvl="2" rtl="0"/>
            <a:r>
              <a:rPr lang="pt-BR" noProof="1"/>
              <a:t>Terceiro nível</a:t>
            </a:r>
          </a:p>
          <a:p>
            <a:pPr lvl="3" rtl="0"/>
            <a:r>
              <a:rPr lang="pt-BR" noProof="1"/>
              <a:t>Quarto nível</a:t>
            </a:r>
          </a:p>
          <a:p>
            <a:pPr lvl="4" rtl="0"/>
            <a:r>
              <a:rPr lang="pt-BR" noProof="1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6373368" y="2074334"/>
            <a:ext cx="4754880" cy="640080"/>
          </a:xfrm>
        </p:spPr>
        <p:txBody>
          <a:bodyPr rtlCol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1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 hasCustomPrompt="1"/>
          </p:nvPr>
        </p:nvSpPr>
        <p:spPr>
          <a:xfrm>
            <a:off x="6373368" y="2756581"/>
            <a:ext cx="4754880" cy="320040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 noProof="1"/>
              <a:t>Clique para editar o texto Mestre</a:t>
            </a:r>
          </a:p>
          <a:p>
            <a:pPr lvl="1" rtl="0"/>
            <a:r>
              <a:rPr lang="pt-BR" noProof="1"/>
              <a:t>Segundo nível</a:t>
            </a:r>
          </a:p>
          <a:p>
            <a:pPr lvl="2" rtl="0"/>
            <a:r>
              <a:rPr lang="pt-BR" noProof="1"/>
              <a:t>Terceiro nível</a:t>
            </a:r>
          </a:p>
          <a:p>
            <a:pPr lvl="3" rtl="0"/>
            <a:r>
              <a:rPr lang="pt-BR" noProof="1"/>
              <a:t>Quarto nível</a:t>
            </a:r>
          </a:p>
          <a:p>
            <a:pPr lvl="4" rtl="0"/>
            <a:r>
              <a:rPr lang="pt-BR" noProof="1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1DF838-D2FD-4411-A217-5DE0B663B7DD}" type="datetime1">
              <a:rPr lang="pt-BR" noProof="1" smtClean="0"/>
              <a:t>10/02/2025</a:t>
            </a:fld>
            <a:endParaRPr lang="pt-BR" noProof="1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1"/>
          </a:p>
        </p:txBody>
      </p:sp>
      <p:sp>
        <p:nvSpPr>
          <p:cNvPr id="9" name="Espaço Reservado para o Número do Slid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pt-BR" noProof="1" dirty="0" smtClean="0"/>
              <a:t>‹nº›</a:t>
            </a:fld>
            <a:endParaRPr lang="pt-BR" noProof="1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rtlCol="0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rtlCol="0" anchor="t"/>
          <a:lstStyle/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Espaço Reservado para Data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BBA3C67-7F45-4D7A-B048-0542E838373B}" type="datetime1">
              <a:rPr lang="pt-BR" smtClean="0"/>
              <a:t>10/02/2025</a:t>
            </a:fld>
            <a:endParaRPr lang="en-US" dirty="0"/>
          </a:p>
        </p:txBody>
      </p:sp>
      <p:sp>
        <p:nvSpPr>
          <p:cNvPr id="12" name="Espaço Reservado para Rodapé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3" name="Espaço Reservado para o Número do Slide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021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1"/>
              <a:t>Clique para editar o estilo de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30C09EB-A06C-4A00-8538-45529CE03058}" type="datetime1">
              <a:rPr lang="pt-BR" noProof="1" smtClean="0"/>
              <a:t>10/02/2025</a:t>
            </a:fld>
            <a:endParaRPr lang="pt-BR" noProof="1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1"/>
          </a:p>
        </p:txBody>
      </p:sp>
      <p:sp>
        <p:nvSpPr>
          <p:cNvPr id="5" name="Espaço Reservado para o Número do Slid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pt-BR" noProof="1" dirty="0" smtClean="0"/>
              <a:t>‹nº›</a:t>
            </a:fld>
            <a:endParaRPr lang="pt-BR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E80ACB-AF8D-4655-9B66-678846D91254}" type="datetime1">
              <a:rPr lang="pt-BR" noProof="1" smtClean="0"/>
              <a:t>10/02/2025</a:t>
            </a:fld>
            <a:endParaRPr lang="pt-BR" noProof="1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1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pt-BR" noProof="1" dirty="0" smtClean="0"/>
              <a:t>‹nº›</a:t>
            </a:fld>
            <a:endParaRPr lang="pt-BR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tângulo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9296400" y="607392"/>
            <a:ext cx="2430780" cy="1645920"/>
          </a:xfrm>
        </p:spPr>
        <p:txBody>
          <a:bodyPr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pt-BR" noProof="1"/>
              <a:t>Clique para editar o estilo de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>
          <a:xfrm>
            <a:off x="685800" y="609600"/>
            <a:ext cx="7772400" cy="533400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 noProof="1"/>
              <a:t>Clique para editar o texto Mestre</a:t>
            </a:r>
          </a:p>
          <a:p>
            <a:pPr lvl="1" rtl="0"/>
            <a:r>
              <a:rPr lang="pt-BR" noProof="1"/>
              <a:t>Segundo nível</a:t>
            </a:r>
          </a:p>
          <a:p>
            <a:pPr lvl="2" rtl="0"/>
            <a:r>
              <a:rPr lang="pt-BR" noProof="1"/>
              <a:t>Terceiro nível</a:t>
            </a:r>
          </a:p>
          <a:p>
            <a:pPr lvl="3" rtl="0"/>
            <a:r>
              <a:rPr lang="pt-BR" noProof="1"/>
              <a:t>Quarto nível</a:t>
            </a:r>
          </a:p>
          <a:p>
            <a:pPr lvl="4" rtl="0"/>
            <a:r>
              <a:rPr lang="pt-BR" noProof="1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9296400" y="2286000"/>
            <a:ext cx="2430780" cy="35052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t-BR" noProof="1"/>
              <a:t>Clique para editar o texto Mestre</a:t>
            </a:r>
          </a:p>
        </p:txBody>
      </p:sp>
      <p:sp>
        <p:nvSpPr>
          <p:cNvPr id="8" name="Espaço Reservado para Data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081DC66-79B0-4814-8C20-B4C03308B5C0}" type="datetime1">
              <a:rPr lang="pt-BR" noProof="1" smtClean="0"/>
              <a:t>10/02/2025</a:t>
            </a:fld>
            <a:endParaRPr lang="pt-BR" noProof="1"/>
          </a:p>
        </p:txBody>
      </p:sp>
      <p:sp>
        <p:nvSpPr>
          <p:cNvPr id="9" name="Espaço Reservado para Rodapé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r">
              <a:defRPr/>
            </a:lvl1pPr>
          </a:lstStyle>
          <a:p>
            <a:pPr rtl="0"/>
            <a:endParaRPr lang="pt-BR" noProof="1"/>
          </a:p>
        </p:txBody>
      </p:sp>
      <p:sp>
        <p:nvSpPr>
          <p:cNvPr id="11" name="Espaço Reservado para o Número do Slide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fld id="{4FAB73BC-B049-4115-A692-8D63A059BFB8}" type="slidenum">
              <a:rPr lang="pt-BR" noProof="1" dirty="0" smtClean="0"/>
              <a:pPr rtl="0"/>
              <a:t>‹nº›</a:t>
            </a:fld>
            <a:endParaRPr lang="pt-BR" noProof="1"/>
          </a:p>
        </p:txBody>
      </p:sp>
      <p:sp>
        <p:nvSpPr>
          <p:cNvPr id="12" name="Retângulo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9296400" y="603504"/>
            <a:ext cx="2432304" cy="1645920"/>
          </a:xfrm>
        </p:spPr>
        <p:txBody>
          <a:bodyPr rtlCol="0"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pPr rtl="0"/>
            <a:r>
              <a:rPr lang="pt-BR" noProof="1"/>
              <a:t>Clique para editar o estilo de título Mestre</a:t>
            </a:r>
          </a:p>
        </p:txBody>
      </p:sp>
      <p:sp>
        <p:nvSpPr>
          <p:cNvPr id="3" name="Espaço Reservado para Imagem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t-BR" noProof="1"/>
              <a:t>Clique no ícone para adicionar uma imagem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9296400" y="2286000"/>
            <a:ext cx="2432304" cy="3502152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t-BR" noProof="1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fld id="{FE04BDC4-2090-4455-83DC-2DFB8AB08B97}" type="datetime1">
              <a:rPr lang="pt-BR" noProof="1" smtClean="0"/>
              <a:t>10/02/2025</a:t>
            </a:fld>
            <a:endParaRPr lang="pt-BR" noProof="1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rtl="0"/>
            <a:endParaRPr lang="pt-BR" noProof="1"/>
          </a:p>
        </p:txBody>
      </p:sp>
      <p:sp>
        <p:nvSpPr>
          <p:cNvPr id="7" name="Espaço reservado para número do slide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fld id="{4FAB73BC-B049-4115-A692-8D63A059BFB8}" type="slidenum">
              <a:rPr lang="pt-BR" noProof="1" dirty="0" smtClean="0"/>
              <a:pPr rtl="0"/>
              <a:t>‹nº›</a:t>
            </a:fld>
            <a:endParaRPr lang="pt-BR" noProof="1"/>
          </a:p>
        </p:txBody>
      </p:sp>
      <p:sp>
        <p:nvSpPr>
          <p:cNvPr id="10" name="Retângulo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t-BR" noProof="1"/>
              <a:t>Clique para editar o estilo de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t-BR" noProof="1"/>
              <a:t>Clique para editar o texto Mestre</a:t>
            </a:r>
          </a:p>
          <a:p>
            <a:pPr lvl="1" rtl="0"/>
            <a:r>
              <a:rPr lang="pt-BR" noProof="1"/>
              <a:t>Segundo nível</a:t>
            </a:r>
          </a:p>
          <a:p>
            <a:pPr lvl="2" rtl="0"/>
            <a:r>
              <a:rPr lang="pt-BR" noProof="1"/>
              <a:t>Terceiro nível</a:t>
            </a:r>
          </a:p>
          <a:p>
            <a:pPr lvl="3" rtl="0"/>
            <a:r>
              <a:rPr lang="pt-BR" noProof="1"/>
              <a:t>Quarto nível</a:t>
            </a:r>
          </a:p>
          <a:p>
            <a:pPr lvl="4" rtl="0"/>
            <a:r>
              <a:rPr lang="pt-BR" noProof="1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68E198D-BE24-457A-B2A5-199E7C8D600A}" type="datetime1">
              <a:rPr lang="pt-BR" noProof="1" smtClean="0"/>
              <a:t>10/02/2025</a:t>
            </a:fld>
            <a:endParaRPr lang="pt-BR" noProof="1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pt-BR" noProof="1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4FAB73BC-B049-4115-A692-8D63A059BFB8}" type="slidenum">
              <a:rPr lang="pt-BR" noProof="1" dirty="0" smtClean="0"/>
              <a:pPr rtl="0"/>
              <a:t>‹nº›</a:t>
            </a:fld>
            <a:endParaRPr lang="pt-BR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6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2/10/2025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6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6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9" y="6272786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753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sldNum="0" hdr="0" ftr="0" dt="0"/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5398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25" indent="-182825" algn="l" defTabSz="914126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9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indent="-182825" algn="l" defTabSz="914126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731301" indent="-182825" algn="l" defTabSz="914126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538" indent="-182825" algn="l" defTabSz="914126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776" indent="-182825" algn="l" defTabSz="914126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599520" indent="-228531" algn="l" defTabSz="914126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99430" indent="-228531" algn="l" defTabSz="914126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99340" indent="-228531" algn="l" defTabSz="914126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99250" indent="-228531" algn="l" defTabSz="914126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2/10/2025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965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  <p:sldLayoutId id="2147483820" r:id="rId16"/>
    <p:sldLayoutId id="2147483821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pt-br"/>
              <a:t>Clique para editar o estilo de título Mestre</a:t>
            </a:r>
            <a:endParaRPr lang="en-US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rtl="0"/>
            <a:r>
              <a:rPr lang="pt-br"/>
              <a:t>Clique para editar o texto Mestre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ACCDFDDD-D174-442B-974C-2E7F8D4F71ED}" type="datetime1">
              <a:rPr lang="pt-BR" smtClean="0"/>
              <a:t>10/02/2025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9" name="Retângulo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tângulo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tângulo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39835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hf sldNum="0" hdr="0" ft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9.jpeg"/><Relationship Id="rId7" Type="http://schemas.openxmlformats.org/officeDocument/2006/relationships/image" Target="../media/image33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Relationship Id="rId9" Type="http://schemas.openxmlformats.org/officeDocument/2006/relationships/image" Target="../media/image35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4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tângulo 9">
            <a:extLst>
              <a:ext uri="{FF2B5EF4-FFF2-40B4-BE49-F238E27FC236}">
                <a16:creationId xmlns:a16="http://schemas.microsoft.com/office/drawing/2014/main" id="{6F40FBDA-CEB1-40F0-9AB9-BD9C402D7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1"/>
          </a:p>
        </p:txBody>
      </p:sp>
      <p:pic>
        <p:nvPicPr>
          <p:cNvPr id="5" name="Imagem 4" descr="camadas de seda branca na tela de fundo">
            <a:extLst>
              <a:ext uri="{FF2B5EF4-FFF2-40B4-BE49-F238E27FC236}">
                <a16:creationId xmlns:a16="http://schemas.microsoft.com/office/drawing/2014/main" id="{F64AC3CD-1328-415A-B204-EEA3F73A9C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3" name="Retângulo 11">
            <a:extLst>
              <a:ext uri="{FF2B5EF4-FFF2-40B4-BE49-F238E27FC236}">
                <a16:creationId xmlns:a16="http://schemas.microsoft.com/office/drawing/2014/main" id="{0344D4FE-ABEF-4230-9E4E-AD5782FC7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26AE06C-CFD8-4FEF-B40F-369A5B0662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461504"/>
          </a:xfrm>
        </p:spPr>
        <p:txBody>
          <a:bodyPr rtlCol="0">
            <a:normAutofit/>
          </a:bodyPr>
          <a:lstStyle/>
          <a:p>
            <a:r>
              <a:rPr lang="pt-BR" sz="11500" noProof="1"/>
              <a:t>filosofia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6CBB618-D822-4C25-B8B8-6F165AAF90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61708" y="4623127"/>
            <a:ext cx="9070848" cy="457201"/>
          </a:xfrm>
        </p:spPr>
        <p:txBody>
          <a:bodyPr rtlCol="0">
            <a:normAutofit/>
          </a:bodyPr>
          <a:lstStyle/>
          <a:p>
            <a:pPr rtl="0">
              <a:spcAft>
                <a:spcPts val="600"/>
              </a:spcAft>
            </a:pPr>
            <a:r>
              <a:rPr lang="pt-BR" noProof="1"/>
              <a:t>Professor Alexandre Luiz Zeni</a:t>
            </a:r>
          </a:p>
        </p:txBody>
      </p:sp>
      <p:sp>
        <p:nvSpPr>
          <p:cNvPr id="24" name="Retângulo 13">
            <a:extLst>
              <a:ext uri="{FF2B5EF4-FFF2-40B4-BE49-F238E27FC236}">
                <a16:creationId xmlns:a16="http://schemas.microsoft.com/office/drawing/2014/main" id="{9325F979-D3F9-4926-81B7-7ACCB31A5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  <a:alpha val="80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40251850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C1CEDEEA-226A-8E6E-4ED0-4A68D8E73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lz - Desenho de porfabia - Gartic">
            <a:extLst>
              <a:ext uri="{FF2B5EF4-FFF2-40B4-BE49-F238E27FC236}">
                <a16:creationId xmlns:a16="http://schemas.microsoft.com/office/drawing/2014/main" id="{C860EAEF-18E8-8A23-EBED-AB8BFD7C3EF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679" y="332444"/>
            <a:ext cx="6639338" cy="546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94217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6FEB41DA-A2A4-C9AC-D208-D75380B9DD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LOSOFIA: PERÍODOS DA HISTÓRIA FILOSÓFICA">
            <a:extLst>
              <a:ext uri="{FF2B5EF4-FFF2-40B4-BE49-F238E27FC236}">
                <a16:creationId xmlns:a16="http://schemas.microsoft.com/office/drawing/2014/main" id="{3E5222BC-747E-C9D8-266C-6C865CF7E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099" y="685800"/>
            <a:ext cx="9355801" cy="3820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58289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AA7DA3-F5B2-4DAE-B5FE-F02C54C95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8FDA8D7-45CA-415E-8837-AE58EF1623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4">
            <a:extLst>
              <a:ext uri="{FF2B5EF4-FFF2-40B4-BE49-F238E27FC236}">
                <a16:creationId xmlns:a16="http://schemas.microsoft.com/office/drawing/2014/main" id="{482E5D99-2B21-42C2-BDC4-2704F50BE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1118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A4F1CA-1B9E-41FD-8148-776B89AB3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04CA6863-120F-408F-BF43-80BA99CC8B8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12191999" cy="6858000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81DCF58-5AC9-4001-A386-9667F2578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3565" y="2968486"/>
            <a:ext cx="5698434" cy="3872947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1E0384CA-587B-4EC9-ABDE-496BADA2A5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39108"/>
            <a:ext cx="6377940" cy="360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684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3F30C3-15BF-45D9-83BF-089E963FE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44F63D71-1FB1-4CF5-AEC0-43838636F08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541286" y="1895475"/>
            <a:ext cx="3086100" cy="3067050"/>
          </a:xfrm>
        </p:spPr>
      </p:pic>
      <p:pic>
        <p:nvPicPr>
          <p:cNvPr id="7" name="Imagem 6" title="Humanização dos Deuses">
            <a:extLst>
              <a:ext uri="{FF2B5EF4-FFF2-40B4-BE49-F238E27FC236}">
                <a16:creationId xmlns:a16="http://schemas.microsoft.com/office/drawing/2014/main" id="{C11FDC62-833E-45C0-BF6E-E254FD202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8230" y="50368"/>
            <a:ext cx="2942724" cy="2164326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3EBBE409-D46F-4CAF-8994-7ED94B1165C0}"/>
              </a:ext>
            </a:extLst>
          </p:cNvPr>
          <p:cNvSpPr txBox="1"/>
          <p:nvPr/>
        </p:nvSpPr>
        <p:spPr>
          <a:xfrm>
            <a:off x="9418321" y="2214694"/>
            <a:ext cx="1463039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Humanização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7404AFDB-6D0A-43E7-99F1-E8AC03CC2B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37" y="97385"/>
            <a:ext cx="2926080" cy="2194560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003F93FE-86C4-4FFD-97F3-BC3808267B86}"/>
              </a:ext>
            </a:extLst>
          </p:cNvPr>
          <p:cNvSpPr txBox="1"/>
          <p:nvPr/>
        </p:nvSpPr>
        <p:spPr>
          <a:xfrm>
            <a:off x="554543" y="2272710"/>
            <a:ext cx="1872114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Viagens Marítimas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25047EE0-00DF-46A7-B750-EFCC212900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878" y="3069987"/>
            <a:ext cx="3055925" cy="2291944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85FC876F-0290-46FA-8FA7-0F00EBEFC1E9}"/>
              </a:ext>
            </a:extLst>
          </p:cNvPr>
          <p:cNvSpPr txBox="1"/>
          <p:nvPr/>
        </p:nvSpPr>
        <p:spPr>
          <a:xfrm>
            <a:off x="1281755" y="5361931"/>
            <a:ext cx="136017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Urbanização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7BA81A13-AE1F-4501-9D8A-26416DDF7F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2940" y="2782843"/>
            <a:ext cx="3733800" cy="163830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3F88602D-41CB-48AB-8576-64F26E71C9E7}"/>
              </a:ext>
            </a:extLst>
          </p:cNvPr>
          <p:cNvSpPr txBox="1"/>
          <p:nvPr/>
        </p:nvSpPr>
        <p:spPr>
          <a:xfrm>
            <a:off x="9698355" y="4421143"/>
            <a:ext cx="902969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Moeda</a:t>
            </a: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4F0359FB-03D5-416E-BB4B-5602E289B2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6600" y="5140484"/>
            <a:ext cx="2809710" cy="1605548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2E7053EF-2A5B-416A-A581-506A973DC284}"/>
              </a:ext>
            </a:extLst>
          </p:cNvPr>
          <p:cNvSpPr txBox="1"/>
          <p:nvPr/>
        </p:nvSpPr>
        <p:spPr>
          <a:xfrm>
            <a:off x="9896310" y="5731263"/>
            <a:ext cx="1254116" cy="64633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Calendário Laico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7A4F632E-6A68-493E-BFA8-BFA47059C0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69031" y="5140483"/>
            <a:ext cx="2569692" cy="1596177"/>
          </a:xfrm>
          <a:prstGeom prst="rect">
            <a:avLst/>
          </a:prstGeom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8127F622-312D-4836-B1BF-E3E8148CA95C}"/>
              </a:ext>
            </a:extLst>
          </p:cNvPr>
          <p:cNvSpPr txBox="1"/>
          <p:nvPr/>
        </p:nvSpPr>
        <p:spPr>
          <a:xfrm>
            <a:off x="2641925" y="5824686"/>
            <a:ext cx="101901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Alfabeto</a:t>
            </a:r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41FC993C-1660-4169-B72A-FC3370FD0B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39855" y="1"/>
            <a:ext cx="2635404" cy="1895474"/>
          </a:xfrm>
          <a:prstGeom prst="rect">
            <a:avLst/>
          </a:prstGeom>
        </p:spPr>
      </p:pic>
      <p:sp>
        <p:nvSpPr>
          <p:cNvPr id="26" name="CaixaDeTexto 25">
            <a:extLst>
              <a:ext uri="{FF2B5EF4-FFF2-40B4-BE49-F238E27FC236}">
                <a16:creationId xmlns:a16="http://schemas.microsoft.com/office/drawing/2014/main" id="{526A93C3-96FB-49AB-9628-30B1FAE4801C}"/>
              </a:ext>
            </a:extLst>
          </p:cNvPr>
          <p:cNvSpPr txBox="1"/>
          <p:nvPr/>
        </p:nvSpPr>
        <p:spPr>
          <a:xfrm>
            <a:off x="6474947" y="111968"/>
            <a:ext cx="85725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Política</a:t>
            </a:r>
          </a:p>
        </p:txBody>
      </p:sp>
    </p:spTree>
    <p:extLst>
      <p:ext uri="{BB962C8B-B14F-4D97-AF65-F5344CB8AC3E}">
        <p14:creationId xmlns:p14="http://schemas.microsoft.com/office/powerpoint/2010/main" val="1651291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4" grpId="0" animBg="1"/>
      <p:bldP spid="17" grpId="0" animBg="1"/>
      <p:bldP spid="20" grpId="0" animBg="1"/>
      <p:bldP spid="23" grpId="0" animBg="1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DBA1F329-860B-4D48-A4FA-B9F1F5EA6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15219"/>
            <a:ext cx="1005840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pt-BR" sz="6600" dirty="0">
                <a:latin typeface="Algerian" panose="04020705040A02060702" pitchFamily="82" charset="0"/>
              </a:rPr>
              <a:t>CARACTERÍSTICAS GERAIS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7C78F55-F032-4DCE-8A53-2A0F43B67B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ln>
            <a:solidFill>
              <a:schemeClr val="tx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pt-BR" sz="3600" b="1" dirty="0"/>
              <a:t>MITOLOGIA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4D504F29-CE55-4EC8-A083-8EB15B7B7F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69848" y="2755897"/>
            <a:ext cx="4754880" cy="3886883"/>
          </a:xfrm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t-BR" sz="2400" dirty="0"/>
              <a:t>Cosmo</a:t>
            </a:r>
            <a:r>
              <a:rPr lang="pt-BR" sz="2400" b="1" u="sng" dirty="0"/>
              <a:t>gonia</a:t>
            </a:r>
            <a:r>
              <a:rPr lang="pt-BR" sz="2400" dirty="0"/>
              <a:t>;</a:t>
            </a:r>
          </a:p>
          <a:p>
            <a:pPr>
              <a:buFont typeface="Wingdings" panose="05000000000000000000" pitchFamily="2" charset="2"/>
              <a:buChar char="Ø"/>
            </a:pPr>
            <a:endParaRPr lang="pt-BR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pt-BR" sz="2400" dirty="0"/>
              <a:t>Passado </a:t>
            </a:r>
            <a:r>
              <a:rPr lang="pt-BR" sz="2400" b="1" u="sng" dirty="0"/>
              <a:t>A</a:t>
            </a:r>
            <a:r>
              <a:rPr lang="pt-BR" sz="2400" dirty="0"/>
              <a:t>temporal;</a:t>
            </a:r>
          </a:p>
          <a:p>
            <a:pPr>
              <a:buFont typeface="Wingdings" panose="05000000000000000000" pitchFamily="2" charset="2"/>
              <a:buChar char="Ø"/>
            </a:pPr>
            <a:endParaRPr lang="pt-BR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pt-BR" sz="2400" dirty="0"/>
              <a:t>Genealogia, rivalidade ou alianças entre divindades </a:t>
            </a:r>
            <a:r>
              <a:rPr lang="pt-BR" sz="2400" b="1" dirty="0"/>
              <a:t>(personificadas)</a:t>
            </a:r>
            <a:r>
              <a:rPr lang="pt-BR" sz="2400" dirty="0"/>
              <a:t>;</a:t>
            </a:r>
          </a:p>
          <a:p>
            <a:pPr>
              <a:buFont typeface="Wingdings" panose="05000000000000000000" pitchFamily="2" charset="2"/>
              <a:buChar char="Ø"/>
            </a:pPr>
            <a:endParaRPr lang="pt-BR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pt-BR" sz="2400" dirty="0"/>
              <a:t>Não se importa com contradições, com o fabuloso e o incompreensível;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E368444B-D165-4981-9F7D-3CC4131BD6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ln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pt-BR" sz="3600" b="1" dirty="0"/>
              <a:t>FILOSOFIA</a:t>
            </a:r>
            <a:endParaRPr lang="pt-BR" b="1" dirty="0"/>
          </a:p>
        </p:txBody>
      </p:sp>
      <p:sp>
        <p:nvSpPr>
          <p:cNvPr id="8" name="Espaço Reservado para Conteúdo 7">
            <a:extLst>
              <a:ext uri="{FF2B5EF4-FFF2-40B4-BE49-F238E27FC236}">
                <a16:creationId xmlns:a16="http://schemas.microsoft.com/office/drawing/2014/main" id="{0AB73888-A935-496E-8D12-9ED4937B29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73368" y="2756580"/>
            <a:ext cx="4754880" cy="3886200"/>
          </a:xfrm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t-BR" sz="2600" dirty="0"/>
              <a:t>Cosmo</a:t>
            </a:r>
            <a:r>
              <a:rPr lang="pt-BR" sz="2600" b="1" u="sng" dirty="0"/>
              <a:t>logia</a:t>
            </a:r>
            <a:r>
              <a:rPr lang="pt-BR" sz="2600" dirty="0"/>
              <a:t>;</a:t>
            </a:r>
          </a:p>
          <a:p>
            <a:pPr>
              <a:buFont typeface="Wingdings" panose="05000000000000000000" pitchFamily="2" charset="2"/>
              <a:buChar char="Ø"/>
            </a:pPr>
            <a:endParaRPr lang="pt-BR" sz="2600" dirty="0"/>
          </a:p>
          <a:p>
            <a:pPr>
              <a:buFont typeface="Wingdings" panose="05000000000000000000" pitchFamily="2" charset="2"/>
              <a:buChar char="Ø"/>
            </a:pPr>
            <a:r>
              <a:rPr lang="pt-BR" sz="2600" dirty="0"/>
              <a:t>Passado, presente e futuro;</a:t>
            </a:r>
          </a:p>
          <a:p>
            <a:pPr>
              <a:buFont typeface="Wingdings" panose="05000000000000000000" pitchFamily="2" charset="2"/>
              <a:buChar char="Ø"/>
            </a:pPr>
            <a:endParaRPr lang="pt-BR" sz="2600" dirty="0"/>
          </a:p>
          <a:p>
            <a:pPr>
              <a:buFont typeface="Wingdings" panose="05000000000000000000" pitchFamily="2" charset="2"/>
              <a:buChar char="Ø"/>
            </a:pPr>
            <a:r>
              <a:rPr lang="pt-BR" sz="2600" dirty="0"/>
              <a:t>Elementos e causas naturais e impessoais;</a:t>
            </a:r>
          </a:p>
          <a:p>
            <a:pPr>
              <a:buFont typeface="Wingdings" panose="05000000000000000000" pitchFamily="2" charset="2"/>
              <a:buChar char="Ø"/>
            </a:pPr>
            <a:endParaRPr lang="pt-BR" sz="2600" dirty="0"/>
          </a:p>
          <a:p>
            <a:pPr>
              <a:buFont typeface="Wingdings" panose="05000000000000000000" pitchFamily="2" charset="2"/>
              <a:buChar char="Ø"/>
            </a:pPr>
            <a:r>
              <a:rPr lang="pt-BR" sz="2600" dirty="0"/>
              <a:t>Explicação coerente, lógica e racional. A autoridade vem da razão </a:t>
            </a:r>
            <a:r>
              <a:rPr lang="pt-BR" sz="2600" b="1" dirty="0"/>
              <a:t>(igual para todos)</a:t>
            </a:r>
            <a:r>
              <a:rPr lang="pt-BR" sz="2600" dirty="0"/>
              <a:t>;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841970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2E337B4-68B1-4673-98BA-D14F6B0C22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8" y="893"/>
            <a:ext cx="12188825" cy="6856214"/>
          </a:xfrm>
        </p:spPr>
        <p:txBody>
          <a:bodyPr>
            <a:normAutofit fontScale="92500"/>
          </a:bodyPr>
          <a:lstStyle/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400" dirty="0"/>
              <a:t>(UNICENTRO) A passagem do Mito ao Logos na Grécia antiga foi fruto de um amadurecimento lento e processual. Por muito tempo, essas duas maneiras de explicação do real conviveram sem que se traçasse um corte temporal mais preciso. Com base nessa afirmativa, é correto afirmar: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400" dirty="0"/>
              <a:t>a) O modo de vida fechado do povo grego facilitou a passagem do Mito ao Logos.  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400" dirty="0"/>
              <a:t>b) A passagem do Mito ao Logos, na Grécia, foi responsabilidade dos tiranos de Siracusa.  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400" dirty="0"/>
              <a:t>c) A economia grega estava baseada na industrialização, e isso facilitou a passagem do Mito ao Logos.  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400" dirty="0"/>
              <a:t>d) O povo grego antigo, nas viagens, se encontrava com outros povos com as mesmas preocupações e culturas, o que contribuiu para a passagem do Mito ao Logos.   </a:t>
            </a:r>
          </a:p>
          <a:p>
            <a:pPr marL="0" indent="0" algn="just">
              <a:buNone/>
            </a:pPr>
            <a:r>
              <a:rPr lang="pt-BR" sz="2400" dirty="0"/>
              <a:t>e) A atividade comercial e as constantes viagens oportunizaram a troca de informações/conhecimentos, a observação/assimilação dos modos de vida de outros povos, contribuindo, assim, de modo decisivo, para a construção da passagem do Mito ao Logos</a:t>
            </a:r>
            <a:r>
              <a:rPr lang="pt-BR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69963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2E337B4-68B1-4673-98BA-D14F6B0C22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8" y="893"/>
            <a:ext cx="12188825" cy="6856214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400" dirty="0"/>
              <a:t>(Unesp)  A filosofia, além do privilégio histórico de ter sido a primeira tentativa de compreensão do mito, tem consciência, desde a sua origem, do seu parentesco com ele. A filosofia, se não é filha, é, pelo menos, irmã mais nova do mito e estabeleceu desde o seu berço uma fascinante relação de amizade e confronto com esse irmão mais velho. O alvorecer da filosofia na tradição ocidental mistura as suas luzes e sombras com as do mito que a precedeu na odisseia da humanidade. 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400" dirty="0"/>
              <a:t>(Marcelo Perine. “Mito e filosofia”. In: </a:t>
            </a:r>
            <a:r>
              <a:rPr lang="pt-BR" sz="2400" dirty="0" err="1"/>
              <a:t>Philosophos</a:t>
            </a:r>
            <a:r>
              <a:rPr lang="pt-BR" sz="2400" dirty="0"/>
              <a:t>, 2002. Adaptado.) 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400" dirty="0"/>
              <a:t>A relação apresentada no texto expressa uma passagem transformadora na filosofia referente à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400" dirty="0"/>
              <a:t>a) organização da pólis.  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400" dirty="0"/>
              <a:t>b) reflexão sobre a ética.  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400" dirty="0"/>
              <a:t>c) expansão do território grego.  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400" dirty="0"/>
              <a:t>d) valorização das figuras divinas.   </a:t>
            </a:r>
          </a:p>
          <a:p>
            <a:pPr marL="0" indent="0" algn="just">
              <a:buNone/>
            </a:pPr>
            <a:r>
              <a:rPr lang="pt-BR" sz="2400" dirty="0"/>
              <a:t>e) racionalização da natureza.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135507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2E337B4-68B1-4673-98BA-D14F6B0C22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8" y="893"/>
            <a:ext cx="12188825" cy="6856214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(Unicentro)  No mundo grego, podemos encontrar uma série de relatos mitológicos sobre diversos aspectos da vida humana, da natureza, dos deuses e do universo. Dois tipos de relatos merecem destaque: as cosmogonias e teogonias. Os relatos citados tratam da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a) origem dos homens e das plantas.  </a:t>
            </a:r>
            <a:r>
              <a:rPr lang="pt-BR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t-BR" sz="32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b) origem do cosmo e dos deuses.  </a:t>
            </a:r>
            <a:r>
              <a:rPr lang="pt-BR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t-BR" sz="32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c) origem dos deuses e dos homens.  </a:t>
            </a:r>
            <a:r>
              <a:rPr lang="pt-BR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t-BR" sz="32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d) origem do cosmo e das plantas.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e) origem do mundo e dos animais.  </a:t>
            </a:r>
            <a:r>
              <a:rPr lang="pt-BR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t-BR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7215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CDF9D88B-FB3B-49F8-B753-9606E5DFE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098" name="Picture 2" descr="Ok GIFs | Tenor">
            <a:extLst>
              <a:ext uri="{FF2B5EF4-FFF2-40B4-BE49-F238E27FC236}">
                <a16:creationId xmlns:a16="http://schemas.microsoft.com/office/drawing/2014/main" id="{09B47516-4726-4182-B98B-18B43266D0A0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858" y="1192695"/>
            <a:ext cx="5581402" cy="4794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968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F18A52CF-8F72-4EF4-BD1B-470ED9BF16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1450"/>
            <a:ext cx="13563600" cy="702945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092F365-1B63-4C30-BD4D-CA60BE010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8000" u="sng" dirty="0">
                <a:solidFill>
                  <a:srgbClr val="FF3300"/>
                </a:solidFill>
                <a:latin typeface="Algerian" panose="04020705040A02060702" pitchFamily="82" charset="0"/>
              </a:rPr>
              <a:t>TEMAS</a:t>
            </a:r>
            <a:r>
              <a:rPr lang="pt-BR" sz="8000" dirty="0">
                <a:solidFill>
                  <a:srgbClr val="FF3300"/>
                </a:solidFill>
                <a:latin typeface="Algerian" panose="04020705040A02060702" pitchFamily="82" charset="0"/>
              </a:rPr>
              <a:t> </a:t>
            </a:r>
            <a:r>
              <a:rPr lang="pt-BR" sz="8000" u="sng" dirty="0">
                <a:solidFill>
                  <a:srgbClr val="FF3300"/>
                </a:solidFill>
                <a:latin typeface="Algerian" panose="04020705040A02060702" pitchFamily="82" charset="0"/>
              </a:rPr>
              <a:t>DE</a:t>
            </a:r>
            <a:r>
              <a:rPr lang="pt-BR" sz="8000" dirty="0">
                <a:solidFill>
                  <a:srgbClr val="FF3300"/>
                </a:solidFill>
                <a:latin typeface="Algerian" panose="04020705040A02060702" pitchFamily="82" charset="0"/>
              </a:rPr>
              <a:t> </a:t>
            </a:r>
            <a:r>
              <a:rPr lang="pt-BR" sz="8000" u="sng" dirty="0">
                <a:solidFill>
                  <a:srgbClr val="FF3300"/>
                </a:solidFill>
                <a:latin typeface="Algerian" panose="04020705040A02060702" pitchFamily="82" charset="0"/>
              </a:rPr>
              <a:t>FILOSOFIA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D89C75E-9A77-4EF2-A749-E62CFB7550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4258560"/>
          </a:xfrm>
        </p:spPr>
        <p:txBody>
          <a:bodyPr numCol="2">
            <a:normAutofit/>
          </a:bodyPr>
          <a:lstStyle/>
          <a:p>
            <a:r>
              <a:rPr lang="pt-BR" sz="2400" dirty="0">
                <a:solidFill>
                  <a:srgbClr val="00B0F0"/>
                </a:solidFill>
                <a:latin typeface="Bahnschrift" panose="020B0502040204020203" pitchFamily="34" charset="0"/>
              </a:rPr>
              <a:t>AMOR;</a:t>
            </a:r>
          </a:p>
          <a:p>
            <a:r>
              <a:rPr lang="pt-BR" sz="2400" dirty="0">
                <a:solidFill>
                  <a:srgbClr val="00B0F0"/>
                </a:solidFill>
                <a:latin typeface="Bahnschrift" panose="020B0502040204020203" pitchFamily="34" charset="0"/>
              </a:rPr>
              <a:t>EPISTEMOLOGIA;</a:t>
            </a:r>
          </a:p>
          <a:p>
            <a:r>
              <a:rPr lang="pt-BR" sz="2400" dirty="0">
                <a:solidFill>
                  <a:srgbClr val="00B0F0"/>
                </a:solidFill>
                <a:latin typeface="Bahnschrift" panose="020B0502040204020203" pitchFamily="34" charset="0"/>
              </a:rPr>
              <a:t>POLÍTICA;</a:t>
            </a:r>
          </a:p>
          <a:p>
            <a:r>
              <a:rPr lang="pt-BR" sz="2400" dirty="0">
                <a:solidFill>
                  <a:srgbClr val="00B0F0"/>
                </a:solidFill>
                <a:latin typeface="Bahnschrift" panose="020B0502040204020203" pitchFamily="34" charset="0"/>
              </a:rPr>
              <a:t>LIBERDADE;</a:t>
            </a:r>
          </a:p>
          <a:p>
            <a:r>
              <a:rPr lang="pt-BR" sz="2400" dirty="0">
                <a:solidFill>
                  <a:srgbClr val="00B0F0"/>
                </a:solidFill>
                <a:latin typeface="Bahnschrift" panose="020B0502040204020203" pitchFamily="34" charset="0"/>
              </a:rPr>
              <a:t>ESTÉTICA;</a:t>
            </a:r>
          </a:p>
          <a:p>
            <a:r>
              <a:rPr lang="pt-BR" sz="2400" dirty="0">
                <a:solidFill>
                  <a:srgbClr val="00B0F0"/>
                </a:solidFill>
                <a:latin typeface="Bahnschrift" panose="020B0502040204020203" pitchFamily="34" charset="0"/>
              </a:rPr>
              <a:t>Ética;</a:t>
            </a:r>
          </a:p>
          <a:p>
            <a:r>
              <a:rPr lang="pt-BR" sz="2400" dirty="0">
                <a:solidFill>
                  <a:srgbClr val="00B0F0"/>
                </a:solidFill>
                <a:latin typeface="Bahnschrift" panose="020B0502040204020203" pitchFamily="34" charset="0"/>
              </a:rPr>
              <a:t>Ontologia;</a:t>
            </a:r>
          </a:p>
          <a:p>
            <a:r>
              <a:rPr lang="pt-BR" sz="2400" dirty="0">
                <a:solidFill>
                  <a:srgbClr val="00B0F0"/>
                </a:solidFill>
                <a:latin typeface="Bahnschrift" panose="020B0502040204020203" pitchFamily="34" charset="0"/>
              </a:rPr>
              <a:t>Metafísica;</a:t>
            </a:r>
          </a:p>
          <a:p>
            <a:r>
              <a:rPr lang="pt-BR" sz="2400" dirty="0">
                <a:solidFill>
                  <a:srgbClr val="00B0F0"/>
                </a:solidFill>
                <a:latin typeface="Bahnschrift" panose="020B0502040204020203" pitchFamily="34" charset="0"/>
              </a:rPr>
              <a:t>Educação;</a:t>
            </a:r>
          </a:p>
          <a:p>
            <a:r>
              <a:rPr lang="pt-BR" sz="2400" dirty="0">
                <a:solidFill>
                  <a:srgbClr val="00B0F0"/>
                </a:solidFill>
                <a:latin typeface="Bahnschrift" panose="020B0502040204020203" pitchFamily="34" charset="0"/>
              </a:rPr>
              <a:t>Direito;</a:t>
            </a:r>
          </a:p>
          <a:p>
            <a:r>
              <a:rPr lang="pt-BR" sz="2400" dirty="0">
                <a:solidFill>
                  <a:srgbClr val="00B0F0"/>
                </a:solidFill>
                <a:latin typeface="Bahnschrift" panose="020B0502040204020203" pitchFamily="34" charset="0"/>
              </a:rPr>
              <a:t>Lógica;</a:t>
            </a:r>
          </a:p>
          <a:p>
            <a:r>
              <a:rPr lang="pt-BR" sz="2400" dirty="0">
                <a:solidFill>
                  <a:srgbClr val="00B0F0"/>
                </a:solidFill>
                <a:latin typeface="Bahnschrift" panose="020B0502040204020203" pitchFamily="34" charset="0"/>
              </a:rPr>
              <a:t>Ciência;</a:t>
            </a:r>
          </a:p>
          <a:p>
            <a:r>
              <a:rPr lang="pt-BR" sz="2400" dirty="0">
                <a:solidFill>
                  <a:srgbClr val="00B0F0"/>
                </a:solidFill>
                <a:latin typeface="Bahnschrift" panose="020B0502040204020203" pitchFamily="34" charset="0"/>
              </a:rPr>
              <a:t>EXISTENCIALISMO;</a:t>
            </a:r>
          </a:p>
          <a:p>
            <a:r>
              <a:rPr lang="pt-BR" sz="2400" dirty="0">
                <a:solidFill>
                  <a:srgbClr val="00B0F0"/>
                </a:solidFill>
                <a:latin typeface="Bahnschrift" panose="020B0502040204020203" pitchFamily="34" charset="0"/>
              </a:rPr>
              <a:t>Tempo...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BB423D3E-06DB-4941-8761-A8C50E6728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6566" y="2214694"/>
            <a:ext cx="5222896" cy="315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73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0937 0.00231 " pathEditMode="relative" rAng="0" ptsTypes="AA">
                                      <p:cBhvr>
                                        <p:cTn id="9" dur="2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69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6FEB41DA-A2A4-C9AC-D208-D75380B9DD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LOSOFIA: PERÍODOS DA HISTÓRIA FILOSÓFICA">
            <a:extLst>
              <a:ext uri="{FF2B5EF4-FFF2-40B4-BE49-F238E27FC236}">
                <a16:creationId xmlns:a16="http://schemas.microsoft.com/office/drawing/2014/main" id="{3E5222BC-747E-C9D8-266C-6C865CF7E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099" y="685800"/>
            <a:ext cx="9355801" cy="3820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5670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25DB7C-408E-43A9-9D31-6EB99E28E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46629AB-1089-4F6E-80CC-C35F703D25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124" name="Picture 4" descr="O Principio de tudo, A Criação do Mundo - Diversos">
            <a:extLst>
              <a:ext uri="{FF2B5EF4-FFF2-40B4-BE49-F238E27FC236}">
                <a16:creationId xmlns:a16="http://schemas.microsoft.com/office/drawing/2014/main" id="{EFE68054-922F-4DCF-945B-8EBC57ED0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6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lagem: Horizontal 4">
            <a:extLst>
              <a:ext uri="{FF2B5EF4-FFF2-40B4-BE49-F238E27FC236}">
                <a16:creationId xmlns:a16="http://schemas.microsoft.com/office/drawing/2014/main" id="{1181DE03-7C0F-4988-95D9-D621728C2F66}"/>
              </a:ext>
            </a:extLst>
          </p:cNvPr>
          <p:cNvSpPr/>
          <p:nvPr/>
        </p:nvSpPr>
        <p:spPr>
          <a:xfrm rot="20200588">
            <a:off x="442359" y="715184"/>
            <a:ext cx="3524895" cy="2711292"/>
          </a:xfrm>
          <a:prstGeom prst="horizontalScroll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Qual o princípio de tudo que existe?</a:t>
            </a:r>
          </a:p>
        </p:txBody>
      </p:sp>
      <p:sp>
        <p:nvSpPr>
          <p:cNvPr id="6" name="Onda 5">
            <a:extLst>
              <a:ext uri="{FF2B5EF4-FFF2-40B4-BE49-F238E27FC236}">
                <a16:creationId xmlns:a16="http://schemas.microsoft.com/office/drawing/2014/main" id="{E41F3E03-7AEC-4838-B766-ACA41A0C9B8D}"/>
              </a:ext>
            </a:extLst>
          </p:cNvPr>
          <p:cNvSpPr/>
          <p:nvPr/>
        </p:nvSpPr>
        <p:spPr>
          <a:xfrm>
            <a:off x="278294" y="4200086"/>
            <a:ext cx="3220279" cy="1923573"/>
          </a:xfrm>
          <a:prstGeom prst="wav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Monismo</a:t>
            </a:r>
            <a:r>
              <a:rPr lang="pt-BR" sz="2400" dirty="0"/>
              <a:t> </a:t>
            </a:r>
            <a:r>
              <a:rPr lang="pt-BR" sz="2400" dirty="0">
                <a:solidFill>
                  <a:srgbClr val="FF0000"/>
                </a:solidFill>
              </a:rPr>
              <a:t>=</a:t>
            </a:r>
            <a:r>
              <a:rPr lang="pt-BR" sz="2400" dirty="0"/>
              <a:t> </a:t>
            </a:r>
            <a:r>
              <a:rPr lang="pt-BR" sz="2400" b="1" dirty="0">
                <a:solidFill>
                  <a:srgbClr val="FFC000"/>
                </a:solidFill>
              </a:rPr>
              <a:t>Tudo é um</a:t>
            </a:r>
          </a:p>
        </p:txBody>
      </p:sp>
    </p:spTree>
    <p:extLst>
      <p:ext uri="{BB962C8B-B14F-4D97-AF65-F5344CB8AC3E}">
        <p14:creationId xmlns:p14="http://schemas.microsoft.com/office/powerpoint/2010/main" val="37333665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D4BA47-5AAA-43E9-832D-A55F0A9EC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4CD3A57-B42D-4F4B-9A3D-9228E1840D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2" descr="Filósofos Pré-Socráticos - Grupo Escolar">
            <a:extLst>
              <a:ext uri="{FF2B5EF4-FFF2-40B4-BE49-F238E27FC236}">
                <a16:creationId xmlns:a16="http://schemas.microsoft.com/office/drawing/2014/main" id="{E011A640-0885-4A5B-AEA7-4B9586284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270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CE085C-4C1B-4E39-8414-0450F3B24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45029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pt-BR" sz="8000" b="1" u="sng" dirty="0">
                <a:solidFill>
                  <a:srgbClr val="C53D07"/>
                </a:solidFill>
                <a:latin typeface="Algerian" panose="04020705040A02060702" pitchFamily="82" charset="0"/>
              </a:rPr>
              <a:t>O QUE BUSCAVAM?</a:t>
            </a:r>
            <a:endParaRPr lang="pt-BR" sz="80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5404CF6-B03E-466E-ABEF-5BB09B22F6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183" y="1877833"/>
            <a:ext cx="10058400" cy="3931920"/>
          </a:xfrm>
        </p:spPr>
        <p:txBody>
          <a:bodyPr/>
          <a:lstStyle/>
          <a:p>
            <a:r>
              <a:rPr lang="pt-BR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Explicações </a:t>
            </a:r>
            <a:r>
              <a:rPr lang="pt-BR" sz="3600" b="1" u="sng" dirty="0">
                <a:solidFill>
                  <a:srgbClr val="002060"/>
                </a:solidFill>
                <a:latin typeface="Comic Sans MS" panose="030F0702030302020204" pitchFamily="66" charset="0"/>
              </a:rPr>
              <a:t>Cosmológicas</a:t>
            </a:r>
            <a:r>
              <a:rPr lang="pt-BR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;</a:t>
            </a:r>
          </a:p>
          <a:p>
            <a:r>
              <a:rPr lang="pt-BR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O princípio de todas as coisas;</a:t>
            </a:r>
          </a:p>
          <a:p>
            <a:pPr lvl="1"/>
            <a:r>
              <a:rPr lang="pt-BR" sz="3200" dirty="0">
                <a:solidFill>
                  <a:srgbClr val="00B0F0"/>
                </a:solidFill>
                <a:latin typeface="Comic Sans MS" panose="030F0702030302020204" pitchFamily="66" charset="0"/>
              </a:rPr>
              <a:t>LOGOS</a:t>
            </a:r>
            <a:r>
              <a:rPr lang="pt-BR" sz="3200" dirty="0">
                <a:latin typeface="Comic Sans MS" panose="030F0702030302020204" pitchFamily="66" charset="0"/>
              </a:rPr>
              <a:t> (razão);</a:t>
            </a:r>
          </a:p>
          <a:p>
            <a:pPr lvl="1"/>
            <a:r>
              <a:rPr lang="pt-BR" sz="3200" dirty="0">
                <a:solidFill>
                  <a:srgbClr val="00B0F0"/>
                </a:solidFill>
                <a:latin typeface="Comic Sans MS" panose="030F0702030302020204" pitchFamily="66" charset="0"/>
              </a:rPr>
              <a:t>PHYSIS</a:t>
            </a:r>
            <a:r>
              <a:rPr lang="pt-BR" sz="3200" dirty="0">
                <a:latin typeface="Comic Sans MS" panose="030F0702030302020204" pitchFamily="66" charset="0"/>
              </a:rPr>
              <a:t> (natureza);</a:t>
            </a:r>
          </a:p>
          <a:p>
            <a:pPr lvl="1"/>
            <a:r>
              <a:rPr lang="pt-BR" sz="3200" u="sng" dirty="0">
                <a:solidFill>
                  <a:srgbClr val="FF0000"/>
                </a:solidFill>
                <a:latin typeface="Comic Sans MS" panose="030F0702030302020204" pitchFamily="66" charset="0"/>
              </a:rPr>
              <a:t>ARCHÉ</a:t>
            </a:r>
            <a:r>
              <a:rPr lang="pt-BR" sz="3200" dirty="0">
                <a:latin typeface="Comic Sans MS" panose="030F0702030302020204" pitchFamily="66" charset="0"/>
              </a:rPr>
              <a:t> (origem);</a:t>
            </a:r>
          </a:p>
          <a:p>
            <a:pPr lvl="1"/>
            <a:endParaRPr lang="pt-BR" sz="3200" dirty="0">
              <a:latin typeface="Comic Sans MS" panose="030F0702030302020204" pitchFamily="66" charset="0"/>
            </a:endParaRPr>
          </a:p>
          <a:p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0D3598C-F91A-4C8A-888B-E0D9E82D49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1130" y="3172801"/>
            <a:ext cx="5145224" cy="368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522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33850C-FC7A-414B-BCAD-52EFE1227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7200" b="1" u="sng" dirty="0">
                <a:solidFill>
                  <a:srgbClr val="C53D07"/>
                </a:solidFill>
                <a:latin typeface="Algerian" panose="04020705040A02060702" pitchFamily="82" charset="0"/>
              </a:rPr>
              <a:t>ESCOLA JÔNICA</a:t>
            </a:r>
            <a:endParaRPr lang="pt-BR" sz="72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74064D6-2957-448F-B44D-9936FFCC8C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F18.JPG">
            <a:extLst>
              <a:ext uri="{FF2B5EF4-FFF2-40B4-BE49-F238E27FC236}">
                <a16:creationId xmlns:a16="http://schemas.microsoft.com/office/drawing/2014/main" id="{81057069-1584-4921-AC0C-9B205D669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638" y="2295525"/>
            <a:ext cx="2886075" cy="2266950"/>
          </a:xfrm>
          <a:prstGeom prst="rect">
            <a:avLst/>
          </a:prstGeom>
        </p:spPr>
      </p:pic>
      <p:pic>
        <p:nvPicPr>
          <p:cNvPr id="5" name="Imagem 4" descr="F19.JPG">
            <a:extLst>
              <a:ext uri="{FF2B5EF4-FFF2-40B4-BE49-F238E27FC236}">
                <a16:creationId xmlns:a16="http://schemas.microsoft.com/office/drawing/2014/main" id="{473C04D4-E1AB-4DA8-B58C-623437757F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9830" y="4332817"/>
            <a:ext cx="2876550" cy="2247900"/>
          </a:xfrm>
          <a:prstGeom prst="rect">
            <a:avLst/>
          </a:prstGeom>
        </p:spPr>
      </p:pic>
      <p:pic>
        <p:nvPicPr>
          <p:cNvPr id="6" name="Imagem 5" descr="big_thumb.jpg">
            <a:extLst>
              <a:ext uri="{FF2B5EF4-FFF2-40B4-BE49-F238E27FC236}">
                <a16:creationId xmlns:a16="http://schemas.microsoft.com/office/drawing/2014/main" id="{BF44907D-FAC8-4987-853E-50BFB21985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3983" y="2330512"/>
            <a:ext cx="4378379" cy="246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1771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A491B2-BFCF-4EF3-A417-152FB70F1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z="5400" b="1" i="0" u="sng" strike="noStrike" kern="1200" cap="all" spc="0" normalizeH="0" baseline="0" noProof="0" dirty="0">
                <a:ln w="3175" cmpd="sng">
                  <a:noFill/>
                </a:ln>
                <a:solidFill>
                  <a:srgbClr val="C53D07"/>
                </a:solidFill>
                <a:effectLst/>
                <a:uLnTx/>
                <a:uFillTx/>
                <a:latin typeface="Algerian" panose="04020705040A02060702" pitchFamily="82" charset="0"/>
                <a:ea typeface="+mj-ea"/>
                <a:cs typeface="+mj-cs"/>
              </a:rPr>
              <a:t>ESCOLA PITAGÓRICA/ITÁLICA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9098697-4207-47D0-8E6B-7EE7397896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Espaço Reservado para Conteúdo 4">
            <a:extLst>
              <a:ext uri="{FF2B5EF4-FFF2-40B4-BE49-F238E27FC236}">
                <a16:creationId xmlns:a16="http://schemas.microsoft.com/office/drawing/2014/main" id="{AAAE68A0-13AC-402B-A92B-B16493B163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6204" y="2598738"/>
            <a:ext cx="4866216" cy="364966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DB7BC198-6B1C-473C-A2A8-638155CB7F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1435" y="1863500"/>
            <a:ext cx="3630241" cy="218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824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565976-DFA2-46C9-B58C-858FA7EB7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8000" b="1" u="sng" dirty="0">
                <a:solidFill>
                  <a:srgbClr val="C53D07"/>
                </a:solidFill>
                <a:latin typeface="Algerian" panose="04020705040A02060702" pitchFamily="82" charset="0"/>
              </a:rPr>
              <a:t>ESCOLA ATOMISTA</a:t>
            </a:r>
            <a:endParaRPr lang="pt-BR" sz="8000" dirty="0"/>
          </a:p>
        </p:txBody>
      </p:sp>
      <p:pic>
        <p:nvPicPr>
          <p:cNvPr id="4" name="Espaço Reservado para Conteúdo 3" descr="slide_14.jpg">
            <a:extLst>
              <a:ext uri="{FF2B5EF4-FFF2-40B4-BE49-F238E27FC236}">
                <a16:creationId xmlns:a16="http://schemas.microsoft.com/office/drawing/2014/main" id="{149DC826-7C3B-4FA8-BA00-4B4E21D06E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24866" y="2453618"/>
            <a:ext cx="5242982" cy="3932237"/>
          </a:xfrm>
          <a:prstGeom prst="rect">
            <a:avLst/>
          </a:prstGeom>
        </p:spPr>
      </p:pic>
      <p:pic>
        <p:nvPicPr>
          <p:cNvPr id="2050" name="Picture 2" descr="Frases de Leucipo de Mileto | Citações e frases famosas">
            <a:extLst>
              <a:ext uri="{FF2B5EF4-FFF2-40B4-BE49-F238E27FC236}">
                <a16:creationId xmlns:a16="http://schemas.microsoft.com/office/drawing/2014/main" id="{52824826-ACAB-4E7F-B331-E072B45CD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36" y="2199861"/>
            <a:ext cx="30861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BACC6C11-EE23-47BF-820F-7DC9A361B621}"/>
              </a:ext>
            </a:extLst>
          </p:cNvPr>
          <p:cNvSpPr/>
          <p:nvPr/>
        </p:nvSpPr>
        <p:spPr>
          <a:xfrm>
            <a:off x="530088" y="6083521"/>
            <a:ext cx="2279375" cy="60466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chemeClr val="tx1"/>
                </a:solidFill>
              </a:rPr>
              <a:t>Leucipo</a:t>
            </a:r>
          </a:p>
        </p:txBody>
      </p:sp>
      <p:sp>
        <p:nvSpPr>
          <p:cNvPr id="3" name="Rolagem: Vertical 2">
            <a:extLst>
              <a:ext uri="{FF2B5EF4-FFF2-40B4-BE49-F238E27FC236}">
                <a16:creationId xmlns:a16="http://schemas.microsoft.com/office/drawing/2014/main" id="{46C2D5E9-C5A2-433E-9BF5-8BCD5D1ADBB2}"/>
              </a:ext>
            </a:extLst>
          </p:cNvPr>
          <p:cNvSpPr/>
          <p:nvPr/>
        </p:nvSpPr>
        <p:spPr>
          <a:xfrm>
            <a:off x="3265837" y="2014194"/>
            <a:ext cx="4420424" cy="4673994"/>
          </a:xfrm>
          <a:prstGeom prst="vertic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pt-BR" b="1" i="1" dirty="0">
                <a:solidFill>
                  <a:srgbClr val="002060"/>
                </a:solidFill>
              </a:rPr>
              <a:t>O cosmos não é um todo ordenado!!!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pt-BR" dirty="0">
              <a:solidFill>
                <a:schemeClr val="tx1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pt-BR" dirty="0">
                <a:solidFill>
                  <a:schemeClr val="tx1"/>
                </a:solidFill>
              </a:rPr>
              <a:t>Pai do materialismo;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pt-BR" dirty="0">
                <a:solidFill>
                  <a:schemeClr val="tx1"/>
                </a:solidFill>
              </a:rPr>
              <a:t>Tudo é </a:t>
            </a:r>
            <a:r>
              <a:rPr lang="pt-BR" b="1" dirty="0">
                <a:solidFill>
                  <a:schemeClr val="tx1"/>
                </a:solidFill>
              </a:rPr>
              <a:t>Átomo</a:t>
            </a:r>
            <a:r>
              <a:rPr lang="pt-BR" dirty="0">
                <a:solidFill>
                  <a:schemeClr val="tx1"/>
                </a:solidFill>
              </a:rPr>
              <a:t> e </a:t>
            </a:r>
            <a:r>
              <a:rPr lang="pt-BR" b="1" dirty="0">
                <a:solidFill>
                  <a:schemeClr val="tx1"/>
                </a:solidFill>
              </a:rPr>
              <a:t>Vazio</a:t>
            </a:r>
            <a:r>
              <a:rPr lang="pt-BR" dirty="0">
                <a:solidFill>
                  <a:schemeClr val="tx1"/>
                </a:solidFill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pt-BR" dirty="0">
                <a:solidFill>
                  <a:schemeClr val="tx1"/>
                </a:solidFill>
              </a:rPr>
              <a:t>Choque </a:t>
            </a:r>
            <a:r>
              <a:rPr lang="pt-BR" b="1" dirty="0">
                <a:solidFill>
                  <a:srgbClr val="FF0000"/>
                </a:solidFill>
              </a:rPr>
              <a:t>=</a:t>
            </a:r>
            <a:r>
              <a:rPr lang="pt-BR" dirty="0">
                <a:solidFill>
                  <a:schemeClr val="tx1"/>
                </a:solidFill>
              </a:rPr>
              <a:t> Energia;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pt-BR" dirty="0">
                <a:solidFill>
                  <a:schemeClr val="tx1"/>
                </a:solidFill>
              </a:rPr>
              <a:t>Ineditismo constante;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pt-BR" dirty="0">
              <a:solidFill>
                <a:schemeClr val="tx1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77167D4-C87E-4503-2FFF-421503A460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6763"/>
            <a:ext cx="1643270" cy="122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2996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DCBE90-5478-4E51-8AA6-D70747793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37160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pt-BR" sz="8000" b="1" u="sng" dirty="0">
                <a:solidFill>
                  <a:srgbClr val="C53D07"/>
                </a:solidFill>
                <a:latin typeface="Algerian" panose="04020705040A02060702" pitchFamily="82" charset="0"/>
              </a:rPr>
              <a:t>ESCOLA ELEÁTICA</a:t>
            </a:r>
            <a:endParaRPr lang="pt-BR" sz="8000" dirty="0"/>
          </a:p>
        </p:txBody>
      </p:sp>
      <p:pic>
        <p:nvPicPr>
          <p:cNvPr id="4098" name="Picture 2" descr="Parmênides: biografia, ideias, obra, frases - Brasil Escola">
            <a:extLst>
              <a:ext uri="{FF2B5EF4-FFF2-40B4-BE49-F238E27FC236}">
                <a16:creationId xmlns:a16="http://schemas.microsoft.com/office/drawing/2014/main" id="{D73E85BE-B4EB-46C9-975F-CB0991177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76425"/>
            <a:ext cx="5029200" cy="498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FE7BA57C-B045-48C7-B446-A25C6E33A465}"/>
              </a:ext>
            </a:extLst>
          </p:cNvPr>
          <p:cNvSpPr/>
          <p:nvPr/>
        </p:nvSpPr>
        <p:spPr>
          <a:xfrm>
            <a:off x="4896677" y="6261735"/>
            <a:ext cx="1782418" cy="550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800" b="1" dirty="0">
                <a:solidFill>
                  <a:schemeClr val="tx1"/>
                </a:solidFill>
              </a:rPr>
              <a:t>(530 – 460 ac)</a:t>
            </a:r>
            <a:endParaRPr lang="pt-BR" b="1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8CCFB663-17EB-41D7-822E-CFD64DBA8DF7}"/>
              </a:ext>
            </a:extLst>
          </p:cNvPr>
          <p:cNvSpPr/>
          <p:nvPr/>
        </p:nvSpPr>
        <p:spPr>
          <a:xfrm>
            <a:off x="6511817" y="3248198"/>
            <a:ext cx="3607837" cy="742107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tx1"/>
                </a:solidFill>
              </a:rPr>
              <a:t>Ontologia</a:t>
            </a:r>
            <a:r>
              <a:rPr lang="pt-BR" sz="2400" dirty="0">
                <a:solidFill>
                  <a:srgbClr val="00B050"/>
                </a:solidFill>
              </a:rPr>
              <a:t> </a:t>
            </a:r>
            <a:r>
              <a:rPr lang="pt-BR" sz="2400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pt-BR" sz="2400" dirty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r>
              <a:rPr lang="pt-BR" sz="2400" b="1" dirty="0">
                <a:solidFill>
                  <a:srgbClr val="00B050"/>
                </a:solidFill>
                <a:sym typeface="Wingdings" panose="05000000000000000000" pitchFamily="2" charset="2"/>
              </a:rPr>
              <a:t>Estudo do ser</a:t>
            </a:r>
          </a:p>
        </p:txBody>
      </p:sp>
      <p:sp>
        <p:nvSpPr>
          <p:cNvPr id="10" name="Rolagem: Horizontal 9">
            <a:extLst>
              <a:ext uri="{FF2B5EF4-FFF2-40B4-BE49-F238E27FC236}">
                <a16:creationId xmlns:a16="http://schemas.microsoft.com/office/drawing/2014/main" id="{8C71BC11-54CC-4F9B-AC54-D935929C46B7}"/>
              </a:ext>
            </a:extLst>
          </p:cNvPr>
          <p:cNvSpPr/>
          <p:nvPr/>
        </p:nvSpPr>
        <p:spPr>
          <a:xfrm>
            <a:off x="7832029" y="4813265"/>
            <a:ext cx="4296146" cy="1795616"/>
          </a:xfrm>
          <a:prstGeom prst="horizontalScroll">
            <a:avLst/>
          </a:prstGeom>
          <a:noFill/>
          <a:ln>
            <a:solidFill>
              <a:srgbClr val="00B05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pt-BR" sz="2800" b="1" dirty="0">
                <a:solidFill>
                  <a:schemeClr val="tx1"/>
                </a:solidFill>
              </a:rPr>
              <a:t>“O ser é, o não ser não é!”</a:t>
            </a:r>
          </a:p>
        </p:txBody>
      </p:sp>
      <p:pic>
        <p:nvPicPr>
          <p:cNvPr id="1026" name="Picture 2" descr="SER Group - Home | Facebook">
            <a:extLst>
              <a:ext uri="{FF2B5EF4-FFF2-40B4-BE49-F238E27FC236}">
                <a16:creationId xmlns:a16="http://schemas.microsoft.com/office/drawing/2014/main" id="{B85F64A3-0207-097E-832A-EBABAA9D4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831" y="1396614"/>
            <a:ext cx="2143125" cy="2143125"/>
          </a:xfrm>
          <a:prstGeom prst="rect">
            <a:avLst/>
          </a:prstGeom>
          <a:noFill/>
          <a:ln>
            <a:solidFill>
              <a:srgbClr val="00B0F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32165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DCBE90-5478-4E51-8AA6-D70747793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37160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pt-BR" sz="8000" b="1" u="sng" dirty="0">
                <a:solidFill>
                  <a:srgbClr val="C53D07"/>
                </a:solidFill>
                <a:latin typeface="Algerian" panose="04020705040A02060702" pitchFamily="82" charset="0"/>
              </a:rPr>
              <a:t>ESCOLA ELEÁTICA</a:t>
            </a:r>
            <a:endParaRPr lang="pt-BR" sz="80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CA4CC8C-9891-494A-9560-2E2F885F2A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122" name="Picture 2" descr="Zenão de Eleia – Wikipédia, a enciclopédia livre">
            <a:extLst>
              <a:ext uri="{FF2B5EF4-FFF2-40B4-BE49-F238E27FC236}">
                <a16:creationId xmlns:a16="http://schemas.microsoft.com/office/drawing/2014/main" id="{00F5EA63-A690-44D1-8365-C9ED9C07F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35" y="1508760"/>
            <a:ext cx="3099352" cy="4587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C7630262-BDCE-4599-ADB5-342354F92103}"/>
              </a:ext>
            </a:extLst>
          </p:cNvPr>
          <p:cNvSpPr/>
          <p:nvPr/>
        </p:nvSpPr>
        <p:spPr>
          <a:xfrm>
            <a:off x="476176" y="6023459"/>
            <a:ext cx="2448272" cy="742107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chemeClr val="tx1"/>
                </a:solidFill>
              </a:rPr>
              <a:t>Zenão de Eléia </a:t>
            </a:r>
            <a:r>
              <a:rPr lang="pt-BR" sz="2400" b="1" dirty="0">
                <a:solidFill>
                  <a:schemeClr val="tx1"/>
                </a:solidFill>
              </a:rPr>
              <a:t>(490 – 430 </a:t>
            </a:r>
            <a:r>
              <a:rPr lang="pt-BR" sz="2400" b="1" dirty="0" err="1">
                <a:solidFill>
                  <a:schemeClr val="tx1"/>
                </a:solidFill>
              </a:rPr>
              <a:t>a.c</a:t>
            </a:r>
            <a:r>
              <a:rPr lang="pt-BR" sz="2400" b="1" dirty="0">
                <a:solidFill>
                  <a:schemeClr val="tx1"/>
                </a:solidFill>
              </a:rPr>
              <a:t>)</a:t>
            </a:r>
            <a:endParaRPr lang="pt-BR" sz="2400" b="1" dirty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pic>
        <p:nvPicPr>
          <p:cNvPr id="5124" name="Picture 4" descr="Paradoxos de Zenão">
            <a:extLst>
              <a:ext uri="{FF2B5EF4-FFF2-40B4-BE49-F238E27FC236}">
                <a16:creationId xmlns:a16="http://schemas.microsoft.com/office/drawing/2014/main" id="{18B0E061-526B-4BE3-B516-B855B42384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163" y="1508760"/>
            <a:ext cx="7103164" cy="271918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14 Greatest Flipbook Animations Masterpieces!">
            <a:extLst>
              <a:ext uri="{FF2B5EF4-FFF2-40B4-BE49-F238E27FC236}">
                <a16:creationId xmlns:a16="http://schemas.microsoft.com/office/drawing/2014/main" id="{2D4F1469-7C63-4D97-A2A9-BC70A4ABCA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1576" y="4507914"/>
            <a:ext cx="2626489" cy="1973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lagem: Horizontal 11">
            <a:extLst>
              <a:ext uri="{FF2B5EF4-FFF2-40B4-BE49-F238E27FC236}">
                <a16:creationId xmlns:a16="http://schemas.microsoft.com/office/drawing/2014/main" id="{E45B14D9-55A3-40F0-AF6D-15066315DADB}"/>
              </a:ext>
            </a:extLst>
          </p:cNvPr>
          <p:cNvSpPr/>
          <p:nvPr/>
        </p:nvSpPr>
        <p:spPr>
          <a:xfrm>
            <a:off x="3817313" y="4417752"/>
            <a:ext cx="4478548" cy="2303088"/>
          </a:xfrm>
          <a:prstGeom prst="horizontalScroll">
            <a:avLst/>
          </a:prstGeom>
          <a:noFill/>
          <a:ln>
            <a:solidFill>
              <a:srgbClr val="00B05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pt-BR" sz="2800" b="1" dirty="0">
                <a:solidFill>
                  <a:schemeClr val="tx1"/>
                </a:solidFill>
              </a:rPr>
              <a:t>“O que se move sempre está no mesmo lugar agora!”</a:t>
            </a:r>
          </a:p>
        </p:txBody>
      </p:sp>
    </p:spTree>
    <p:extLst>
      <p:ext uri="{BB962C8B-B14F-4D97-AF65-F5344CB8AC3E}">
        <p14:creationId xmlns:p14="http://schemas.microsoft.com/office/powerpoint/2010/main" val="384894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ERÁCLITO O FILÓSOFO OBSCURO - YouTube">
            <a:extLst>
              <a:ext uri="{FF2B5EF4-FFF2-40B4-BE49-F238E27FC236}">
                <a16:creationId xmlns:a16="http://schemas.microsoft.com/office/drawing/2014/main" id="{D3D0629E-30B8-4863-8902-94AA7F494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ogo png(gifs) | GIFs™ Amino">
            <a:extLst>
              <a:ext uri="{FF2B5EF4-FFF2-40B4-BE49-F238E27FC236}">
                <a16:creationId xmlns:a16="http://schemas.microsoft.com/office/drawing/2014/main" id="{F1BE7AAE-56BF-4593-A649-FC60129BF9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222" y="3691696"/>
            <a:ext cx="2676525" cy="393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Fogo png(gifs) | GIFs™ Amino">
            <a:extLst>
              <a:ext uri="{FF2B5EF4-FFF2-40B4-BE49-F238E27FC236}">
                <a16:creationId xmlns:a16="http://schemas.microsoft.com/office/drawing/2014/main" id="{59F4ED3B-D150-4242-8906-B955244C8B6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5414" y="2462557"/>
            <a:ext cx="267652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Vida a dois: é verdade que os opostos se atraem?">
            <a:extLst>
              <a:ext uri="{FF2B5EF4-FFF2-40B4-BE49-F238E27FC236}">
                <a16:creationId xmlns:a16="http://schemas.microsoft.com/office/drawing/2014/main" id="{E2E82291-398C-48BF-AB66-E85B3CAC1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2720" y="4937479"/>
            <a:ext cx="3519280" cy="1920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60D17059-FB5D-4C09-9FFA-39AF1923988B}"/>
              </a:ext>
            </a:extLst>
          </p:cNvPr>
          <p:cNvSpPr/>
          <p:nvPr/>
        </p:nvSpPr>
        <p:spPr>
          <a:xfrm>
            <a:off x="8868984" y="2876147"/>
            <a:ext cx="3073744" cy="893712"/>
          </a:xfrm>
          <a:prstGeom prst="rect">
            <a:avLst/>
          </a:prstGeom>
          <a:noFill/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b="1" dirty="0">
                <a:solidFill>
                  <a:srgbClr val="FFC000"/>
                </a:solidFill>
                <a:sym typeface="Wingdings" panose="05000000000000000000" pitchFamily="2" charset="2"/>
              </a:rPr>
              <a:t>DIALÉTICA</a:t>
            </a:r>
          </a:p>
        </p:txBody>
      </p:sp>
    </p:spTree>
    <p:extLst>
      <p:ext uri="{BB962C8B-B14F-4D97-AF65-F5344CB8AC3E}">
        <p14:creationId xmlns:p14="http://schemas.microsoft.com/office/powerpoint/2010/main" val="84050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89C614-4E89-4590-8B42-D3B0DF080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074" name="Picture 2" descr="Resultado de imagem para relógio solar gif">
            <a:extLst>
              <a:ext uri="{FF2B5EF4-FFF2-40B4-BE49-F238E27FC236}">
                <a16:creationId xmlns:a16="http://schemas.microsoft.com/office/drawing/2014/main" id="{50C834B3-A623-44D7-869B-36A35612FDF2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9112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12EBCC-2C58-4D7C-A301-6F8B11D40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37160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pt-BR" sz="8800" dirty="0">
                <a:solidFill>
                  <a:srgbClr val="FF0000"/>
                </a:solidFill>
                <a:latin typeface="Algerian" panose="04020705040A02060702" pitchFamily="82" charset="0"/>
              </a:rPr>
              <a:t>Outros ...</a:t>
            </a:r>
          </a:p>
        </p:txBody>
      </p:sp>
      <p:pic>
        <p:nvPicPr>
          <p:cNvPr id="6146" name="Picture 2" descr="Aula 6 - Xenófanes de Cólofon - YouTube">
            <a:extLst>
              <a:ext uri="{FF2B5EF4-FFF2-40B4-BE49-F238E27FC236}">
                <a16:creationId xmlns:a16="http://schemas.microsoft.com/office/drawing/2014/main" id="{A6370DF8-487B-436C-893D-199987C70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42" y="1913283"/>
            <a:ext cx="4479235" cy="251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B4E90D09-8B0C-45C7-B043-7698C11D0504}"/>
              </a:ext>
            </a:extLst>
          </p:cNvPr>
          <p:cNvSpPr/>
          <p:nvPr/>
        </p:nvSpPr>
        <p:spPr>
          <a:xfrm>
            <a:off x="1656522" y="4518330"/>
            <a:ext cx="1484242" cy="638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>
                <a:solidFill>
                  <a:schemeClr val="tx1"/>
                </a:solidFill>
              </a:rPr>
              <a:t>Terra</a:t>
            </a:r>
          </a:p>
        </p:txBody>
      </p:sp>
      <p:pic>
        <p:nvPicPr>
          <p:cNvPr id="9" name="Espaço Reservado para Conteúdo 3" descr="cosmologa-antigua-10-728.jpg">
            <a:extLst>
              <a:ext uri="{FF2B5EF4-FFF2-40B4-BE49-F238E27FC236}">
                <a16:creationId xmlns:a16="http://schemas.microsoft.com/office/drawing/2014/main" id="{1A89B0AD-8192-4153-9785-081CC26B8E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86469" y="3429000"/>
            <a:ext cx="3973214" cy="2979911"/>
          </a:xfrm>
        </p:spPr>
      </p:pic>
      <p:pic>
        <p:nvPicPr>
          <p:cNvPr id="6148" name="Picture 4" descr="Anaxágoras de Clazômenas, as Homeomérias e o Nous (Coleção Pensadores do  Mundo) - YouTube">
            <a:extLst>
              <a:ext uri="{FF2B5EF4-FFF2-40B4-BE49-F238E27FC236}">
                <a16:creationId xmlns:a16="http://schemas.microsoft.com/office/drawing/2014/main" id="{554AA8C6-7482-4F31-B544-7933EC0DF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518" y="1622562"/>
            <a:ext cx="3738440" cy="2803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9C5D414E-EDC9-4B22-9E50-CC4F6649ED6C}"/>
              </a:ext>
            </a:extLst>
          </p:cNvPr>
          <p:cNvSpPr/>
          <p:nvPr/>
        </p:nvSpPr>
        <p:spPr>
          <a:xfrm>
            <a:off x="9401199" y="4599909"/>
            <a:ext cx="1484242" cy="638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>
                <a:solidFill>
                  <a:schemeClr val="tx1"/>
                </a:solidFill>
              </a:rPr>
              <a:t>Nous</a:t>
            </a:r>
          </a:p>
        </p:txBody>
      </p:sp>
    </p:spTree>
    <p:extLst>
      <p:ext uri="{BB962C8B-B14F-4D97-AF65-F5344CB8AC3E}">
        <p14:creationId xmlns:p14="http://schemas.microsoft.com/office/powerpoint/2010/main" val="20296756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2D79ED-0688-438F-A08C-4EBCFEC43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37160"/>
            <a:ext cx="10058400" cy="1068788"/>
          </a:xfrm>
        </p:spPr>
        <p:txBody>
          <a:bodyPr>
            <a:normAutofit fontScale="90000"/>
          </a:bodyPr>
          <a:lstStyle/>
          <a:p>
            <a:pPr algn="ctr"/>
            <a:r>
              <a:rPr lang="pt-BR" sz="8000" dirty="0">
                <a:latin typeface="Algerian" panose="04020705040A02060702" pitchFamily="82" charset="0"/>
              </a:rPr>
              <a:t>Conceitos gerais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CA5B0EB-16B4-4ADB-8BC0-867901DDDE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077" y="1205949"/>
            <a:ext cx="11304105" cy="5367130"/>
          </a:xfrm>
        </p:spPr>
        <p:txBody>
          <a:bodyPr/>
          <a:lstStyle/>
          <a:p>
            <a:r>
              <a:rPr lang="pt-BR" sz="2000" b="1" dirty="0">
                <a:solidFill>
                  <a:srgbClr val="FF0000"/>
                </a:solidFill>
              </a:rPr>
              <a:t>Cosmologia:</a:t>
            </a:r>
          </a:p>
          <a:p>
            <a:pPr lvl="1"/>
            <a:r>
              <a:rPr lang="pt-BR" sz="1800" dirty="0"/>
              <a:t>Estudo </a:t>
            </a:r>
            <a:r>
              <a:rPr lang="pt-BR" sz="1800" b="1" dirty="0"/>
              <a:t>(racional) </a:t>
            </a:r>
            <a:r>
              <a:rPr lang="pt-BR" sz="1800" dirty="0"/>
              <a:t>sobre a origem do cosmos </a:t>
            </a:r>
            <a:r>
              <a:rPr lang="pt-BR" sz="1800" b="1" dirty="0"/>
              <a:t>(ordem)</a:t>
            </a:r>
            <a:r>
              <a:rPr lang="pt-BR" sz="1800" dirty="0"/>
              <a:t>;</a:t>
            </a:r>
          </a:p>
          <a:p>
            <a:r>
              <a:rPr lang="pt-BR" sz="2000" b="1" dirty="0">
                <a:solidFill>
                  <a:srgbClr val="FF0000"/>
                </a:solidFill>
              </a:rPr>
              <a:t>Antropologia:</a:t>
            </a:r>
          </a:p>
          <a:p>
            <a:pPr lvl="1"/>
            <a:r>
              <a:rPr lang="pt-BR" sz="1800" dirty="0"/>
              <a:t>Estudo </a:t>
            </a:r>
            <a:r>
              <a:rPr lang="pt-BR" sz="1800" b="1" dirty="0"/>
              <a:t>(racional) </a:t>
            </a:r>
            <a:r>
              <a:rPr lang="pt-BR" sz="1800" dirty="0"/>
              <a:t>sobre o homem em seus diferentes aspectos cotidiano;</a:t>
            </a:r>
          </a:p>
          <a:p>
            <a:r>
              <a:rPr lang="pt-BR" sz="2000" b="1" dirty="0">
                <a:solidFill>
                  <a:srgbClr val="FF0000"/>
                </a:solidFill>
              </a:rPr>
              <a:t>Cosmogonia:</a:t>
            </a:r>
          </a:p>
          <a:p>
            <a:pPr lvl="1"/>
            <a:r>
              <a:rPr lang="pt-BR" sz="1800" b="1" dirty="0"/>
              <a:t>(narrativa) </a:t>
            </a:r>
            <a:r>
              <a:rPr lang="pt-BR" sz="1800" dirty="0"/>
              <a:t>Criação do cosmos </a:t>
            </a:r>
            <a:r>
              <a:rPr lang="pt-BR" sz="1800" b="1" dirty="0"/>
              <a:t>(ordem)</a:t>
            </a:r>
            <a:r>
              <a:rPr lang="pt-BR" sz="1800" dirty="0"/>
              <a:t>;</a:t>
            </a:r>
          </a:p>
          <a:p>
            <a:r>
              <a:rPr lang="pt-BR" sz="2000" b="1" dirty="0">
                <a:solidFill>
                  <a:srgbClr val="FF0000"/>
                </a:solidFill>
              </a:rPr>
              <a:t>Antropogonia:</a:t>
            </a:r>
          </a:p>
          <a:p>
            <a:pPr lvl="1"/>
            <a:r>
              <a:rPr lang="pt-BR" sz="1800" b="1" dirty="0"/>
              <a:t>(narrativa) </a:t>
            </a:r>
            <a:r>
              <a:rPr lang="pt-BR" sz="1800" dirty="0"/>
              <a:t>Criação do homem;</a:t>
            </a:r>
          </a:p>
          <a:p>
            <a:r>
              <a:rPr lang="pt-BR" sz="2000" b="1" dirty="0">
                <a:solidFill>
                  <a:srgbClr val="FF0000"/>
                </a:solidFill>
              </a:rPr>
              <a:t>Teogonia:</a:t>
            </a:r>
          </a:p>
          <a:p>
            <a:pPr lvl="1"/>
            <a:r>
              <a:rPr lang="pt-BR" sz="1800" b="1" dirty="0"/>
              <a:t>(narrativa) </a:t>
            </a:r>
            <a:r>
              <a:rPr lang="pt-BR" sz="1800" dirty="0"/>
              <a:t>Criação dos deuses;</a:t>
            </a:r>
          </a:p>
          <a:p>
            <a:r>
              <a:rPr lang="pt-BR" sz="2000" b="1" dirty="0">
                <a:solidFill>
                  <a:srgbClr val="FF0000"/>
                </a:solidFill>
              </a:rPr>
              <a:t>Ontologia:</a:t>
            </a:r>
          </a:p>
          <a:p>
            <a:pPr lvl="1"/>
            <a:r>
              <a:rPr lang="pt-BR" sz="1800" dirty="0"/>
              <a:t>Estudo </a:t>
            </a:r>
            <a:r>
              <a:rPr lang="pt-BR" sz="1800" b="1" dirty="0"/>
              <a:t>(racional) </a:t>
            </a:r>
            <a:r>
              <a:rPr lang="pt-BR" sz="1800" dirty="0"/>
              <a:t>do ser;</a:t>
            </a:r>
          </a:p>
          <a:p>
            <a:r>
              <a:rPr lang="pt-BR" sz="2000" b="1" dirty="0">
                <a:solidFill>
                  <a:srgbClr val="FF0000"/>
                </a:solidFill>
              </a:rPr>
              <a:t>Dialética:</a:t>
            </a:r>
          </a:p>
          <a:p>
            <a:pPr lvl="1"/>
            <a:r>
              <a:rPr lang="pt-BR" sz="1800" dirty="0"/>
              <a:t>Mudança resultante de contrários em conflito;</a:t>
            </a:r>
          </a:p>
          <a:p>
            <a:pPr lvl="1"/>
            <a:endParaRPr lang="pt-BR" dirty="0"/>
          </a:p>
          <a:p>
            <a:endParaRPr lang="pt-BR" dirty="0"/>
          </a:p>
          <a:p>
            <a:pPr lvl="1"/>
            <a:endParaRPr lang="pt-BR" dirty="0"/>
          </a:p>
        </p:txBody>
      </p:sp>
      <p:pic>
        <p:nvPicPr>
          <p:cNvPr id="7170" name="Picture 2" descr="MATEMÁTICA - PROF.ª RENATA: Revisando Números Romanos - 4º Ano">
            <a:extLst>
              <a:ext uri="{FF2B5EF4-FFF2-40B4-BE49-F238E27FC236}">
                <a16:creationId xmlns:a16="http://schemas.microsoft.com/office/drawing/2014/main" id="{4100C498-09B8-4053-959C-AD277C0DD6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252" y="2645135"/>
            <a:ext cx="3021496" cy="392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06243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CDF9D88B-FB3B-49F8-B753-9606E5DFE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098" name="Picture 2" descr="Ok GIFs | Tenor">
            <a:extLst>
              <a:ext uri="{FF2B5EF4-FFF2-40B4-BE49-F238E27FC236}">
                <a16:creationId xmlns:a16="http://schemas.microsoft.com/office/drawing/2014/main" id="{09B47516-4726-4182-B98B-18B43266D0A0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858" y="1192695"/>
            <a:ext cx="5581402" cy="4794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7852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2E337B4-68B1-4673-98BA-D14F6B0C22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8" y="893"/>
            <a:ext cx="12188825" cy="6856214"/>
          </a:xfrm>
        </p:spPr>
        <p:txBody>
          <a:bodyPr>
            <a:normAutofit lnSpcReduction="10000"/>
          </a:bodyPr>
          <a:lstStyle/>
          <a:p>
            <a:pPr marL="0" indent="0" fontAlgn="base">
              <a:buNone/>
            </a:pPr>
            <a:r>
              <a:rPr lang="pt-BR" dirty="0"/>
              <a:t>(ENEM) TEXTO I</a:t>
            </a:r>
            <a:br>
              <a:rPr lang="pt-BR" dirty="0"/>
            </a:br>
            <a:endParaRPr lang="pt-BR" dirty="0"/>
          </a:p>
          <a:p>
            <a:pPr marL="0" indent="0" fontAlgn="base">
              <a:buNone/>
            </a:pPr>
            <a:r>
              <a:rPr lang="pt-BR" dirty="0"/>
              <a:t>Fragmento B91: Não se pode banhar duas vezes no mesmo rio, nem substância mortal alcançar duas vezes a mesma condição; mas pela intensidade e rapidez da mudança, dispersa e de novo reúne.</a:t>
            </a:r>
          </a:p>
          <a:p>
            <a:pPr marL="0" indent="0" fontAlgn="base">
              <a:buNone/>
            </a:pPr>
            <a:r>
              <a:rPr lang="pt-BR" dirty="0"/>
              <a:t>HERÁCLITO. Fragmentos (Sobre a natureza). São Paulo. Abril Cultural, 1996 (adaptado).</a:t>
            </a:r>
          </a:p>
          <a:p>
            <a:pPr marL="0" indent="0" fontAlgn="base">
              <a:buNone/>
            </a:pPr>
            <a:r>
              <a:rPr lang="pt-BR" dirty="0"/>
              <a:t>TEXTO II</a:t>
            </a:r>
          </a:p>
          <a:p>
            <a:pPr marL="0" indent="0" fontAlgn="base">
              <a:buNone/>
            </a:pPr>
            <a:br>
              <a:rPr lang="pt-BR" dirty="0"/>
            </a:br>
            <a:r>
              <a:rPr lang="pt-BR" dirty="0"/>
              <a:t>Fragmento B8: São muitos os sinais de que o ser é ingênito e indestrutível, pois é compacto, inabalável e sem fim; não foi nem será, pois é agora um todo homogêneo, uno, contínuo. Como poderia o que é perecer? Como poderia gerar-se?</a:t>
            </a:r>
          </a:p>
          <a:p>
            <a:pPr marL="0" indent="0" fontAlgn="base">
              <a:buNone/>
            </a:pPr>
            <a:r>
              <a:rPr lang="pt-BR" dirty="0"/>
              <a:t>PARMÊNIDES. Da natureza. São Paulo: Loyola, 2002 (adaptado).</a:t>
            </a:r>
          </a:p>
          <a:p>
            <a:pPr marL="0" indent="0" fontAlgn="base">
              <a:buNone/>
            </a:pPr>
            <a:endParaRPr lang="pt-BR" dirty="0"/>
          </a:p>
          <a:p>
            <a:pPr marL="0" indent="0" fontAlgn="base">
              <a:buNone/>
            </a:pPr>
            <a:r>
              <a:rPr lang="pt-BR" dirty="0"/>
              <a:t>Os fragmentos do pensamento pré-socrático expõem uma oposição que se insere no campo das:</a:t>
            </a:r>
            <a:br>
              <a:rPr lang="pt-BR" dirty="0"/>
            </a:br>
            <a:endParaRPr lang="pt-BR" dirty="0"/>
          </a:p>
          <a:p>
            <a:pPr marL="0" indent="0" fontAlgn="base">
              <a:buNone/>
            </a:pPr>
            <a:r>
              <a:rPr lang="pt-BR" dirty="0"/>
              <a:t>a) investigações do pensamento sistemático.</a:t>
            </a:r>
          </a:p>
          <a:p>
            <a:pPr marL="0" indent="0" fontAlgn="base">
              <a:buNone/>
            </a:pPr>
            <a:r>
              <a:rPr lang="pt-BR" dirty="0"/>
              <a:t>b) preocupações do período mitológico.</a:t>
            </a:r>
          </a:p>
          <a:p>
            <a:pPr marL="0" indent="0" fontAlgn="base">
              <a:buNone/>
            </a:pPr>
            <a:r>
              <a:rPr lang="pt-BR" dirty="0"/>
              <a:t>c) discussões de base ontológica.</a:t>
            </a:r>
          </a:p>
          <a:p>
            <a:pPr marL="0" indent="0" fontAlgn="base">
              <a:buNone/>
            </a:pPr>
            <a:r>
              <a:rPr lang="pt-BR" dirty="0"/>
              <a:t>d) habilidades da retórica Sofistica.</a:t>
            </a:r>
          </a:p>
          <a:p>
            <a:pPr marL="0" indent="0" fontAlgn="base">
              <a:buNone/>
            </a:pPr>
            <a:r>
              <a:rPr lang="pt-BR" dirty="0"/>
              <a:t>e) verdades do mundo sensível.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466166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2E337B4-68B1-4673-98BA-D14F6B0C22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8" y="893"/>
            <a:ext cx="12188825" cy="6856214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pt-BR" dirty="0"/>
              <a:t>(Enem) A representação de Demócrito é semelhante à de Anaxágoras, na medida em que um infinitamente múltiplo é a origem, mas nele a determinação dos princípios fundamentais aparece de maneira tal que contém aquilo que para o que foi formado não é, absolutamente, o aspecto simples para si. Por exemplo, partículas de carne e de ouro seriam princípios que, através de sua concentração, formam aquilo que aparece como figura.</a:t>
            </a:r>
          </a:p>
          <a:p>
            <a:pPr marL="0" indent="0" fontAlgn="base">
              <a:buNone/>
            </a:pPr>
            <a:br>
              <a:rPr lang="pt-BR" dirty="0"/>
            </a:br>
            <a:r>
              <a:rPr lang="pt-BR" dirty="0"/>
              <a:t>HEGEL, G. W. F. Crítica moderna. In: SOUZA, J. C. (Org.) Os pré-socráticos: vida e obra. São Paulo: Nova Cultural, 2000 (adaptado)</a:t>
            </a:r>
          </a:p>
          <a:p>
            <a:pPr marL="0" indent="0" fontAlgn="base">
              <a:buNone/>
            </a:pPr>
            <a:br>
              <a:rPr lang="pt-BR" dirty="0"/>
            </a:br>
            <a:r>
              <a:rPr lang="pt-BR" dirty="0"/>
              <a:t>O texto faz uma apresentação crítica acerca do pensamento de Demócrito, segundo o qual o “princípio constitutivo das coisas” estava representado pelo(a):</a:t>
            </a:r>
          </a:p>
          <a:p>
            <a:pPr marL="0" indent="0" fontAlgn="base">
              <a:buNone/>
            </a:pPr>
            <a:br>
              <a:rPr lang="pt-BR" dirty="0"/>
            </a:br>
            <a:endParaRPr lang="pt-BR" dirty="0"/>
          </a:p>
          <a:p>
            <a:pPr marL="0" indent="0" fontAlgn="base">
              <a:buNone/>
            </a:pPr>
            <a:r>
              <a:rPr lang="pt-BR" dirty="0"/>
              <a:t>a) Número, que fundamenta a criação dos deuses.</a:t>
            </a:r>
          </a:p>
          <a:p>
            <a:pPr marL="0" indent="0" fontAlgn="base">
              <a:buNone/>
            </a:pPr>
            <a:r>
              <a:rPr lang="pt-BR" dirty="0"/>
              <a:t>b) Devir, que simboliza o constante movimento dos objetos.</a:t>
            </a:r>
          </a:p>
          <a:p>
            <a:pPr marL="0" indent="0" fontAlgn="base">
              <a:buNone/>
            </a:pPr>
            <a:r>
              <a:rPr lang="pt-BR" dirty="0"/>
              <a:t>c) Água, que expressa a causa material da origem do universo.</a:t>
            </a:r>
          </a:p>
          <a:p>
            <a:pPr marL="0" indent="0" fontAlgn="base">
              <a:buNone/>
            </a:pPr>
            <a:r>
              <a:rPr lang="pt-BR" dirty="0"/>
              <a:t>d) Imobilidade, que sustenta a existência do ser atemporal.</a:t>
            </a:r>
          </a:p>
          <a:p>
            <a:pPr marL="0" indent="0" fontAlgn="base">
              <a:buNone/>
            </a:pPr>
            <a:r>
              <a:rPr lang="pt-BR" dirty="0"/>
              <a:t>e) Átomo, que explica o surgimento dos entes.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323255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2E337B4-68B1-4673-98BA-D14F6B0C22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8" y="893"/>
            <a:ext cx="12188825" cy="685621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dirty="0"/>
              <a:t>(ENEM) Todas as coisas são diferenciações de uma mesma coisa e são a mesma coisa. E isto é evidente. Porque se as coisas que são agora neste mundo — terra, água, ar e fogo e as outras coisas que se manifestam neste mundo —, se alguma destas coisas fosse diferente de qualquer outra, diferente em sua natureza própria e se não permanecesse a mesma coisa em suas muitas mudanças e diferenciações, então não poderiam as coisas, de nenhuma maneira, misturar-se umas às outras, nem fazer bem ou mal umas às outras, nem a planta poderia brotar da terra, nem um animal ou qualquer outra coisa vir à existência, se todas as coisas não fossem compostas de modo a serem as mesmas. Todas as coisas nascem, através de diferenciações, de uma mesma coisa, ora em uma forma, ora em outra, retomando sempre a mesma coisa.</a:t>
            </a:r>
          </a:p>
          <a:p>
            <a:pPr marL="0" indent="0" algn="just">
              <a:buNone/>
            </a:pPr>
            <a:r>
              <a:rPr lang="pt-BR" dirty="0"/>
              <a:t>DIÓGENES. In: BORNHEIM, G. A. Os filósofos pré-socráticos. São Paulo: </a:t>
            </a:r>
            <a:r>
              <a:rPr lang="pt-BR" dirty="0" err="1"/>
              <a:t>Cultrix</a:t>
            </a:r>
            <a:r>
              <a:rPr lang="pt-BR" dirty="0"/>
              <a:t>, 1967.</a:t>
            </a:r>
          </a:p>
          <a:p>
            <a:pPr marL="0" indent="0" algn="just">
              <a:buNone/>
            </a:pPr>
            <a:br>
              <a:rPr lang="pt-BR" dirty="0"/>
            </a:br>
            <a:r>
              <a:rPr lang="pt-BR" dirty="0"/>
              <a:t>O texto descreve argumentos dos primeiros pensadores, denominados pré-socráticos. Para eles, a principal preocupação filosófica era de ordem</a:t>
            </a:r>
          </a:p>
          <a:p>
            <a:pPr marL="0" indent="0" algn="just">
              <a:buNone/>
            </a:pPr>
            <a:endParaRPr lang="pt-BR" dirty="0"/>
          </a:p>
          <a:p>
            <a:pPr marL="0" indent="0" algn="just">
              <a:buNone/>
            </a:pPr>
            <a:r>
              <a:rPr lang="pt-BR" dirty="0"/>
              <a:t>a) cosmológica, propondo uma explicação racional do mundo fundamentada nos elementos da natureza.</a:t>
            </a:r>
          </a:p>
          <a:p>
            <a:pPr marL="0" indent="0" algn="just">
              <a:buNone/>
            </a:pPr>
            <a:r>
              <a:rPr lang="pt-BR" dirty="0"/>
              <a:t>b) política, discutindo as formas de organização da pólis ao estabelecer as regras da democracia.</a:t>
            </a:r>
          </a:p>
          <a:p>
            <a:pPr marL="0" indent="0" algn="just">
              <a:buNone/>
            </a:pPr>
            <a:r>
              <a:rPr lang="pt-BR" dirty="0"/>
              <a:t>c) ética, desenvolvendo uma filosofia dos valores virtuosos que tem a felicidade como o bem maior.</a:t>
            </a:r>
          </a:p>
          <a:p>
            <a:pPr marL="0" indent="0" algn="just">
              <a:buNone/>
            </a:pPr>
            <a:r>
              <a:rPr lang="pt-BR" dirty="0"/>
              <a:t>d) estética, procurando investigar a aparência dos entes sensíveis.</a:t>
            </a:r>
          </a:p>
          <a:p>
            <a:pPr marL="0" indent="0" algn="just">
              <a:buNone/>
            </a:pPr>
            <a:r>
              <a:rPr lang="pt-BR" dirty="0"/>
              <a:t>e) hermenêutica, construindo uma explicação unívoca da realidade.</a:t>
            </a:r>
          </a:p>
        </p:txBody>
      </p:sp>
    </p:spTree>
    <p:extLst>
      <p:ext uri="{BB962C8B-B14F-4D97-AF65-F5344CB8AC3E}">
        <p14:creationId xmlns:p14="http://schemas.microsoft.com/office/powerpoint/2010/main" val="11860042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2E337B4-68B1-4673-98BA-D14F6B0C22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8" y="893"/>
            <a:ext cx="12188825" cy="6856214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(Unesp)  Em 4 de julho de 2012, foi detectada uma nova partícula, que pode ser o bóson de </a:t>
            </a:r>
            <a:r>
              <a:rPr lang="pt-BR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Higgs</a:t>
            </a:r>
            <a:r>
              <a:rPr lang="pt-B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Trata-se de uma partícula elementar proposta pelo físico teórico Peter </a:t>
            </a:r>
            <a:r>
              <a:rPr lang="pt-BR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Higgs</a:t>
            </a:r>
            <a:r>
              <a:rPr lang="pt-B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e que validaria a teoria do modelo padrão, segundo a qual o bóson de </a:t>
            </a:r>
            <a:r>
              <a:rPr lang="pt-BR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Higgs</a:t>
            </a:r>
            <a:r>
              <a:rPr lang="pt-B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seria a partícula elementar responsável pela origem da massa de todas as outras partículas elementares. 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(Jean Júnio M. Pimenta </a:t>
            </a:r>
            <a:r>
              <a:rPr lang="pt-BR" sz="2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et al. </a:t>
            </a:r>
            <a:r>
              <a:rPr lang="pt-B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“O bóson de </a:t>
            </a:r>
            <a:r>
              <a:rPr lang="pt-BR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Higgs</a:t>
            </a:r>
            <a:r>
              <a:rPr lang="pt-B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”. </a:t>
            </a:r>
            <a:r>
              <a:rPr lang="pt-BR" sz="2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</a:t>
            </a:r>
            <a:r>
              <a:rPr lang="pt-B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 </a:t>
            </a:r>
            <a:r>
              <a:rPr lang="pt-BR" sz="2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Revista brasileira de ensino de física</a:t>
            </a:r>
            <a:r>
              <a:rPr lang="pt-B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vol. 35, no 2, 2013. Adaptado.) 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 que se descreve no texto possui relação com o conceito de </a:t>
            </a:r>
            <a:r>
              <a:rPr lang="pt-BR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arqué</a:t>
            </a:r>
            <a:r>
              <a:rPr lang="pt-B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desenvolvido pelos primeiros pensadores pré-socráticos da Jônia. A </a:t>
            </a:r>
            <a:r>
              <a:rPr lang="pt-BR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arqué</a:t>
            </a:r>
            <a:r>
              <a:rPr lang="pt-B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diz respeito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a) à retórica utilizada pelos sofistas para convencimento dos cidadãos na pólis.</a:t>
            </a:r>
            <a:r>
              <a:rPr lang="pt-B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pt-B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pt-B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t-BR" sz="20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b) a uma explicação da origem do cosmos fundamentada em pressupostos mitológicos.</a:t>
            </a:r>
            <a:r>
              <a:rPr lang="pt-B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pt-B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pt-B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t-BR" sz="20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c) à investigação sobre a constituição do cosmos por meio de um princípio fundamental da natureza.</a:t>
            </a:r>
            <a:r>
              <a:rPr lang="pt-B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pt-B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pt-B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t-BR" sz="20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d) ao desenvolvimento da lógica formal como habilidade de raciocínio.</a:t>
            </a:r>
            <a:r>
              <a:rPr lang="pt-B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pt-B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pt-B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t-BR" sz="20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e) à justificação ética das ações na busca pelo entendimento sobre o bem.</a:t>
            </a:r>
            <a:r>
              <a:rPr lang="pt-B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pt-B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pt-B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t-BR" sz="20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0907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FA4CC8-E6B2-4D30-8A3B-A50636F68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t-BR" sz="4800" dirty="0"/>
              <a:t>A </a:t>
            </a:r>
            <a:r>
              <a:rPr lang="pt-BR" sz="4800" dirty="0">
                <a:solidFill>
                  <a:srgbClr val="0070C0"/>
                </a:solidFill>
              </a:rPr>
              <a:t>arché</a:t>
            </a:r>
            <a:r>
              <a:rPr lang="pt-BR" sz="4800" dirty="0"/>
              <a:t> está no </a:t>
            </a:r>
            <a:r>
              <a:rPr lang="pt-BR" sz="4800" dirty="0">
                <a:solidFill>
                  <a:srgbClr val="00B050"/>
                </a:solidFill>
              </a:rPr>
              <a:t>ar</a:t>
            </a:r>
            <a:r>
              <a:rPr lang="pt-BR" sz="4800" dirty="0"/>
              <a:t>, </a:t>
            </a:r>
            <a:r>
              <a:rPr lang="pt-BR" sz="4800" dirty="0" err="1"/>
              <a:t>Anaxímes</a:t>
            </a:r>
            <a:r>
              <a:rPr lang="pt-BR" sz="4800" dirty="0"/>
              <a:t> falou. Para Tales é a </a:t>
            </a:r>
            <a:r>
              <a:rPr lang="pt-BR" sz="4800" dirty="0">
                <a:solidFill>
                  <a:srgbClr val="00B050"/>
                </a:solidFill>
              </a:rPr>
              <a:t>água</a:t>
            </a:r>
            <a:r>
              <a:rPr lang="pt-BR" sz="4800" dirty="0"/>
              <a:t>. Anaximandro o </a:t>
            </a:r>
            <a:r>
              <a:rPr lang="pt-BR" sz="4800" dirty="0">
                <a:solidFill>
                  <a:srgbClr val="00B050"/>
                </a:solidFill>
              </a:rPr>
              <a:t>ápeiron</a:t>
            </a:r>
            <a:r>
              <a:rPr lang="pt-BR" sz="4800" dirty="0"/>
              <a:t>. Pra Leucipo e Demócrito a </a:t>
            </a:r>
            <a:r>
              <a:rPr lang="pt-BR" sz="4800" dirty="0">
                <a:solidFill>
                  <a:srgbClr val="0070C0"/>
                </a:solidFill>
              </a:rPr>
              <a:t>arché</a:t>
            </a:r>
            <a:r>
              <a:rPr lang="pt-BR" sz="4800" dirty="0"/>
              <a:t> está no </a:t>
            </a:r>
            <a:r>
              <a:rPr lang="pt-BR" sz="4800" dirty="0">
                <a:solidFill>
                  <a:srgbClr val="00B050"/>
                </a:solidFill>
              </a:rPr>
              <a:t>átomo</a:t>
            </a:r>
            <a:r>
              <a:rPr lang="pt-BR" sz="4800" dirty="0"/>
              <a:t>. Pra Pitágoras o </a:t>
            </a:r>
            <a:r>
              <a:rPr lang="pt-BR" sz="4800" dirty="0">
                <a:solidFill>
                  <a:srgbClr val="00B050"/>
                </a:solidFill>
              </a:rPr>
              <a:t>número</a:t>
            </a:r>
            <a:r>
              <a:rPr lang="pt-BR" sz="4800" dirty="0"/>
              <a:t> é a harmonia universal.</a:t>
            </a:r>
          </a:p>
          <a:p>
            <a:pPr marL="0" indent="0" algn="ctr">
              <a:buNone/>
            </a:pPr>
            <a:r>
              <a:rPr lang="pt-BR" sz="4800" b="1" i="1" u="sng" dirty="0"/>
              <a:t>Passou</a:t>
            </a:r>
            <a:r>
              <a:rPr lang="pt-BR" sz="4800" b="1" dirty="0"/>
              <a:t>! </a:t>
            </a:r>
            <a:r>
              <a:rPr lang="pt-BR" sz="4800" b="1" i="1" u="sng" dirty="0"/>
              <a:t>Heráclito</a:t>
            </a:r>
            <a:r>
              <a:rPr lang="pt-BR" sz="4800" b="1" dirty="0"/>
              <a:t> mostrou. </a:t>
            </a:r>
            <a:r>
              <a:rPr lang="pt-BR" sz="4800" b="1" i="1" u="sng" dirty="0"/>
              <a:t>Parou</a:t>
            </a:r>
            <a:r>
              <a:rPr lang="pt-BR" sz="4800" b="1" dirty="0"/>
              <a:t>! </a:t>
            </a:r>
            <a:r>
              <a:rPr lang="pt-BR" sz="4800" b="1" i="1" u="sng" dirty="0"/>
              <a:t>Parmênides</a:t>
            </a:r>
            <a:r>
              <a:rPr lang="pt-BR" sz="4800" b="1" dirty="0"/>
              <a:t>... Então... O </a:t>
            </a:r>
            <a:r>
              <a:rPr lang="pt-BR" sz="4800" b="1" dirty="0">
                <a:solidFill>
                  <a:srgbClr val="00B050"/>
                </a:solidFill>
              </a:rPr>
              <a:t>Ser</a:t>
            </a:r>
            <a:r>
              <a:rPr lang="pt-BR" sz="4800" b="1" dirty="0"/>
              <a:t> muda ou não muda? Paradoxo de Zenão</a:t>
            </a:r>
            <a:r>
              <a:rPr lang="pt-BR" sz="4800" dirty="0"/>
              <a:t>.</a:t>
            </a:r>
          </a:p>
          <a:p>
            <a:pPr marL="0" indent="0" algn="ctr">
              <a:buNone/>
            </a:pPr>
            <a:r>
              <a:rPr lang="pt-BR" sz="4800" dirty="0"/>
              <a:t>Vejam que </a:t>
            </a:r>
            <a:r>
              <a:rPr lang="pt-BR" sz="4800" dirty="0">
                <a:solidFill>
                  <a:srgbClr val="0070C0"/>
                </a:solidFill>
              </a:rPr>
              <a:t>esforço racional </a:t>
            </a:r>
            <a:r>
              <a:rPr lang="pt-BR" sz="4800" dirty="0"/>
              <a:t>pra natureza explicar. </a:t>
            </a:r>
            <a:r>
              <a:rPr lang="pt-BR" sz="4800" dirty="0">
                <a:solidFill>
                  <a:srgbClr val="0070C0"/>
                </a:solidFill>
              </a:rPr>
              <a:t>Cosmologia</a:t>
            </a:r>
            <a:r>
              <a:rPr lang="pt-BR" sz="4800" dirty="0"/>
              <a:t> se consolidou, a </a:t>
            </a:r>
            <a:r>
              <a:rPr lang="pt-BR" sz="4800" dirty="0">
                <a:solidFill>
                  <a:srgbClr val="0070C0"/>
                </a:solidFill>
              </a:rPr>
              <a:t>arché</a:t>
            </a:r>
            <a:r>
              <a:rPr lang="pt-BR" sz="4800" dirty="0"/>
              <a:t> se procurou. </a:t>
            </a:r>
          </a:p>
        </p:txBody>
      </p:sp>
    </p:spTree>
    <p:extLst>
      <p:ext uri="{BB962C8B-B14F-4D97-AF65-F5344CB8AC3E}">
        <p14:creationId xmlns:p14="http://schemas.microsoft.com/office/powerpoint/2010/main" val="42465623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AC610C-FF95-4BB6-AA19-3A4791839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8194" name="Picture 2" descr="INÍCIO | Tamo Junto">
            <a:extLst>
              <a:ext uri="{FF2B5EF4-FFF2-40B4-BE49-F238E27FC236}">
                <a16:creationId xmlns:a16="http://schemas.microsoft.com/office/drawing/2014/main" id="{372DDDD0-31E4-49B1-B0A4-E7AA74601CF3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922" y="115956"/>
            <a:ext cx="6626087" cy="662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68040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18F9AB-D206-4CF9-A626-2385B9BA7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839D04F1-5C5B-474E-BEBE-0E59704C50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6322646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m para buraco gif">
            <a:extLst>
              <a:ext uri="{FF2B5EF4-FFF2-40B4-BE49-F238E27FC236}">
                <a16:creationId xmlns:a16="http://schemas.microsoft.com/office/drawing/2014/main" id="{85C33BBA-9416-4BE5-96C6-DCC306FC3C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904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ABD8D99-4990-4266-BDEB-01820D315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2917382" cy="1188720"/>
          </a:xfrm>
        </p:spPr>
        <p:txBody>
          <a:bodyPr>
            <a:normAutofit fontScale="90000"/>
          </a:bodyPr>
          <a:lstStyle/>
          <a:p>
            <a:pPr algn="ctr"/>
            <a:r>
              <a:rPr lang="pt-BR" sz="9800" u="sng" dirty="0">
                <a:solidFill>
                  <a:srgbClr val="FFC000"/>
                </a:solidFill>
              </a:rPr>
              <a:t>CAOS</a:t>
            </a:r>
            <a:endParaRPr lang="pt-BR" u="sng" dirty="0">
              <a:solidFill>
                <a:srgbClr val="FFC000"/>
              </a:solidFill>
            </a:endParaRP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7B3AA49-9A62-4979-8FAD-65212508C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866A0C-EEE8-4DE1-9ECF-51EC9C0B8BE2}" type="datetime1">
              <a:rPr kumimoji="0" lang="pt-B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10/02/2025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658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m para gaia gif">
            <a:extLst>
              <a:ext uri="{FF2B5EF4-FFF2-40B4-BE49-F238E27FC236}">
                <a16:creationId xmlns:a16="http://schemas.microsoft.com/office/drawing/2014/main" id="{87E9043C-EB62-423C-A2FF-D09CFD4534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4BD4F36-A712-46C6-BC15-68D291349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939"/>
            <a:ext cx="2345634" cy="1042742"/>
          </a:xfrm>
        </p:spPr>
        <p:txBody>
          <a:bodyPr>
            <a:normAutofit fontScale="90000"/>
          </a:bodyPr>
          <a:lstStyle/>
          <a:p>
            <a:pPr algn="ctr"/>
            <a:r>
              <a:rPr lang="pt-BR" sz="7200" u="sng" dirty="0">
                <a:solidFill>
                  <a:srgbClr val="FFC000"/>
                </a:solidFill>
              </a:rPr>
              <a:t>GAIA</a:t>
            </a:r>
            <a:endParaRPr lang="pt-BR" u="sng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2134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sultado de imagem para tartaro deus primordial">
            <a:extLst>
              <a:ext uri="{FF2B5EF4-FFF2-40B4-BE49-F238E27FC236}">
                <a16:creationId xmlns:a16="http://schemas.microsoft.com/office/drawing/2014/main" id="{B837AC3D-A90B-442E-A8CF-4B71791A2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0" cy="689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4BD4F36-A712-46C6-BC15-68D291349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9939"/>
            <a:ext cx="3843131" cy="1042742"/>
          </a:xfrm>
        </p:spPr>
        <p:txBody>
          <a:bodyPr>
            <a:normAutofit fontScale="90000"/>
          </a:bodyPr>
          <a:lstStyle/>
          <a:p>
            <a:pPr algn="ctr"/>
            <a:r>
              <a:rPr lang="pt-BR" sz="7200" u="sng" dirty="0">
                <a:solidFill>
                  <a:srgbClr val="FFC000"/>
                </a:solidFill>
              </a:rPr>
              <a:t>TÁRTARO</a:t>
            </a:r>
            <a:endParaRPr lang="pt-BR" u="sng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1893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sultado de imagem para eros deus primordial">
            <a:extLst>
              <a:ext uri="{FF2B5EF4-FFF2-40B4-BE49-F238E27FC236}">
                <a16:creationId xmlns:a16="http://schemas.microsoft.com/office/drawing/2014/main" id="{4D16B111-2F8E-4150-8632-CD6ACCFEA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0510" cy="699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4BD4F36-A712-46C6-BC15-68D291349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939"/>
            <a:ext cx="2345634" cy="1042742"/>
          </a:xfrm>
        </p:spPr>
        <p:txBody>
          <a:bodyPr>
            <a:normAutofit fontScale="90000"/>
          </a:bodyPr>
          <a:lstStyle/>
          <a:p>
            <a:pPr algn="ctr"/>
            <a:r>
              <a:rPr lang="pt-BR" sz="6700" u="sng" dirty="0" err="1">
                <a:solidFill>
                  <a:schemeClr val="tx1"/>
                </a:solidFill>
              </a:rPr>
              <a:t>eros</a:t>
            </a:r>
            <a:endParaRPr lang="pt-BR" u="sn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4531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D2F12A-9EC6-448E-B85E-CA8F75977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122" name="Picture 2" descr="Resultado de imagem para Urano deus grego">
            <a:extLst>
              <a:ext uri="{FF2B5EF4-FFF2-40B4-BE49-F238E27FC236}">
                <a16:creationId xmlns:a16="http://schemas.microsoft.com/office/drawing/2014/main" id="{69A07ABC-B362-4D30-A66E-B4683374A86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1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011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DADF0D-D71D-489F-8879-9E760C94C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D5D5489-2E15-430C-966B-D2136FD87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866A0C-EEE8-4DE1-9ECF-51EC9C0B8BE2}" type="datetime1">
              <a:rPr kumimoji="0" lang="pt-B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10/02/2025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</p:txBody>
      </p:sp>
      <p:pic>
        <p:nvPicPr>
          <p:cNvPr id="6146" name="Picture 2" descr="Resultado de imagem para gaia e urano">
            <a:extLst>
              <a:ext uri="{FF2B5EF4-FFF2-40B4-BE49-F238E27FC236}">
                <a16:creationId xmlns:a16="http://schemas.microsoft.com/office/drawing/2014/main" id="{85D3FA64-EB97-40B0-916F-A62D0890732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370"/>
            <a:ext cx="12192000" cy="6875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esultado de imagem para cronos deus gif">
            <a:extLst>
              <a:ext uri="{FF2B5EF4-FFF2-40B4-BE49-F238E27FC236}">
                <a16:creationId xmlns:a16="http://schemas.microsoft.com/office/drawing/2014/main" id="{34BBB548-EC07-48EE-8735-C935A53379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150" y="-1"/>
            <a:ext cx="6852171" cy="6852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Resultado de imagem para afrodite deusa gif">
            <a:extLst>
              <a:ext uri="{FF2B5EF4-FFF2-40B4-BE49-F238E27FC236}">
                <a16:creationId xmlns:a16="http://schemas.microsoft.com/office/drawing/2014/main" id="{18A0CB1C-95E6-461E-AA49-28E36F5EEB9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096" y="-14104"/>
            <a:ext cx="5274365" cy="6886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635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Sabão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3881_TF78757031.potx" id="{2D2315D5-809F-4AC3-8193-69983CE67CA2}" vid="{ED07627E-EAF2-4318-9E2A-55B340D512E0}"/>
    </a:ext>
  </a:extLst>
</a:theme>
</file>

<file path=ppt/theme/theme2.xml><?xml version="1.0" encoding="utf-8"?>
<a:theme xmlns:a="http://schemas.openxmlformats.org/drawingml/2006/main" name="Tipo de Madeira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3.xml><?xml version="1.0" encoding="utf-8"?>
<a:theme xmlns:a="http://schemas.openxmlformats.org/drawingml/2006/main" name="Gotícula">
  <a:themeElements>
    <a:clrScheme name="Gotícula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Gotícul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otícul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ppt/theme/theme4.xml><?xml version="1.0" encoding="utf-8"?>
<a:theme xmlns:a="http://schemas.openxmlformats.org/drawingml/2006/main" name="DividendVTI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Dividend">
      <a:majorFont>
        <a:latin typeface="Franklin Gothic Demi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8623_TF33552983" id="{3F923CBD-04A0-41B3-B873-EF426160762E}" vid="{54083136-2BEC-4495-B8B7-3CA1817B37D9}"/>
    </a:ext>
  </a:extLst>
</a:theme>
</file>

<file path=ppt/theme/theme5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4C1B96DA-D61E-4352-8013-F432E69A263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8CC0DF8-A3C6-4F0C-AAB6-327115DBBEC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728D249-1983-451D-8451-059C0BA5C7BA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Design Savon</Template>
  <TotalTime>786</TotalTime>
  <Words>1716</Words>
  <Application>Microsoft Office PowerPoint</Application>
  <PresentationFormat>Widescreen</PresentationFormat>
  <Paragraphs>155</Paragraphs>
  <Slides>39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14</vt:i4>
      </vt:variant>
      <vt:variant>
        <vt:lpstr>Tema</vt:lpstr>
      </vt:variant>
      <vt:variant>
        <vt:i4>4</vt:i4>
      </vt:variant>
      <vt:variant>
        <vt:lpstr>Títulos de slides</vt:lpstr>
      </vt:variant>
      <vt:variant>
        <vt:i4>39</vt:i4>
      </vt:variant>
    </vt:vector>
  </HeadingPairs>
  <TitlesOfParts>
    <vt:vector size="57" baseType="lpstr">
      <vt:lpstr>Algerian</vt:lpstr>
      <vt:lpstr>Arial</vt:lpstr>
      <vt:lpstr>Bahnschrift</vt:lpstr>
      <vt:lpstr>Calibri</vt:lpstr>
      <vt:lpstr>Century Gothic</vt:lpstr>
      <vt:lpstr>Comic Sans MS</vt:lpstr>
      <vt:lpstr>Franklin Gothic Book</vt:lpstr>
      <vt:lpstr>Franklin Gothic Demi</vt:lpstr>
      <vt:lpstr>Garamond</vt:lpstr>
      <vt:lpstr>Rockwell</vt:lpstr>
      <vt:lpstr>Rockwell Condensed</vt:lpstr>
      <vt:lpstr>Tw Cen MT</vt:lpstr>
      <vt:lpstr>Wingdings</vt:lpstr>
      <vt:lpstr>Wingdings 2</vt:lpstr>
      <vt:lpstr>Sabão</vt:lpstr>
      <vt:lpstr>Tipo de Madeira</vt:lpstr>
      <vt:lpstr>Gotícula</vt:lpstr>
      <vt:lpstr>DividendVTI</vt:lpstr>
      <vt:lpstr>filosofia</vt:lpstr>
      <vt:lpstr>TEMAS DE FILOSOFIA</vt:lpstr>
      <vt:lpstr>Apresentação do PowerPoint</vt:lpstr>
      <vt:lpstr>CAOS</vt:lpstr>
      <vt:lpstr>GAIA</vt:lpstr>
      <vt:lpstr>TÁRTARO</vt:lpstr>
      <vt:lpstr>eros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CARACTERÍSTICAS GERAIS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 QUE BUSCAVAM?</vt:lpstr>
      <vt:lpstr>ESCOLA JÔNICA</vt:lpstr>
      <vt:lpstr>ESCOLA PITAGÓRICA/ITÁLICA</vt:lpstr>
      <vt:lpstr>ESCOLA ATOMISTA</vt:lpstr>
      <vt:lpstr>ESCOLA ELEÁTICA</vt:lpstr>
      <vt:lpstr>ESCOLA ELEÁTICA</vt:lpstr>
      <vt:lpstr>Apresentação do PowerPoint</vt:lpstr>
      <vt:lpstr>Outros ...</vt:lpstr>
      <vt:lpstr>Conceitos gerais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 Lorem Ipsum</dc:title>
  <dc:creator>Alexandre Zeni</dc:creator>
  <cp:lastModifiedBy>Claudia Frassetto</cp:lastModifiedBy>
  <cp:revision>47</cp:revision>
  <dcterms:created xsi:type="dcterms:W3CDTF">2021-02-01T19:51:33Z</dcterms:created>
  <dcterms:modified xsi:type="dcterms:W3CDTF">2025-02-10T19:22:23Z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